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7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98" r:id="rId3"/>
    <p:sldId id="286" r:id="rId4"/>
    <p:sldId id="287" r:id="rId5"/>
    <p:sldId id="289" r:id="rId6"/>
    <p:sldId id="296" r:id="rId7"/>
    <p:sldId id="297" r:id="rId8"/>
    <p:sldId id="288" r:id="rId9"/>
    <p:sldId id="299" r:id="rId10"/>
    <p:sldId id="300" r:id="rId11"/>
    <p:sldId id="301" r:id="rId12"/>
    <p:sldId id="293" r:id="rId13"/>
    <p:sldId id="292" r:id="rId14"/>
    <p:sldId id="302" r:id="rId15"/>
    <p:sldId id="303" r:id="rId16"/>
    <p:sldId id="307" r:id="rId17"/>
    <p:sldId id="304" r:id="rId18"/>
    <p:sldId id="305" r:id="rId19"/>
    <p:sldId id="306" r:id="rId20"/>
    <p:sldId id="308" r:id="rId21"/>
    <p:sldId id="309" r:id="rId22"/>
    <p:sldId id="291" r:id="rId23"/>
    <p:sldId id="290" r:id="rId24"/>
    <p:sldId id="294" r:id="rId25"/>
    <p:sldId id="283" r:id="rId26"/>
  </p:sldIdLst>
  <p:sldSz cx="9144000" cy="6858000" type="screen4x3"/>
  <p:notesSz cx="9144000" cy="6858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43E5AAC-0747-4F4B-ABE3-E1CB718EE68C}">
          <p14:sldIdLst>
            <p14:sldId id="256"/>
            <p14:sldId id="298"/>
            <p14:sldId id="286"/>
            <p14:sldId id="287"/>
            <p14:sldId id="289"/>
            <p14:sldId id="296"/>
            <p14:sldId id="297"/>
            <p14:sldId id="288"/>
            <p14:sldId id="299"/>
            <p14:sldId id="300"/>
            <p14:sldId id="301"/>
            <p14:sldId id="293"/>
            <p14:sldId id="292"/>
            <p14:sldId id="302"/>
            <p14:sldId id="303"/>
            <p14:sldId id="307"/>
            <p14:sldId id="304"/>
            <p14:sldId id="305"/>
            <p14:sldId id="306"/>
            <p14:sldId id="308"/>
            <p14:sldId id="309"/>
            <p14:sldId id="291"/>
            <p14:sldId id="290"/>
            <p14:sldId id="294"/>
            <p14:sldId id="283"/>
          </p14:sldIdLst>
        </p14:section>
        <p14:section name="Раздел без заголовка" id="{A4B44E03-AB8B-4890-B4F2-3134021E2A0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8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3"/>
    <p:restoredTop sz="94710"/>
  </p:normalViewPr>
  <p:slideViewPr>
    <p:cSldViewPr>
      <p:cViewPr varScale="1">
        <p:scale>
          <a:sx n="142" d="100"/>
          <a:sy n="142" d="100"/>
        </p:scale>
        <p:origin x="1616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663F0-F409-4B7E-B88B-96685252DB58}" type="datetimeFigureOut">
              <a:rPr lang="ru-RU" smtClean="0"/>
              <a:t>30.03.2022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6424A-29E6-4F92-A5B0-90D0FD2A66A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73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04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51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756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2316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4072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67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380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6300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442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136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386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5987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124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904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5204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4046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383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698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90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381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26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20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35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7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We</a:t>
            </a:r>
            <a:r>
              <a:rPr spc="-10" dirty="0"/>
              <a:t>b</a:t>
            </a:r>
            <a:r>
              <a:rPr spc="-370" dirty="0"/>
              <a:t>-­</a:t>
            </a:r>
            <a:r>
              <a:rPr spc="-375" dirty="0"/>
              <a:t>‐</a:t>
            </a:r>
            <a:r>
              <a:rPr spc="-10" dirty="0"/>
              <a:t>п</a:t>
            </a:r>
            <a:r>
              <a:rPr dirty="0"/>
              <a:t>р</a:t>
            </a:r>
            <a:r>
              <a:rPr spc="-10" dirty="0"/>
              <a:t>и</a:t>
            </a:r>
            <a:r>
              <a:rPr dirty="0"/>
              <a:t>ло</a:t>
            </a:r>
            <a:r>
              <a:rPr spc="-10" dirty="0"/>
              <a:t>жение</a:t>
            </a:r>
            <a:r>
              <a:rPr dirty="0"/>
              <a:t> для </a:t>
            </a:r>
            <a:r>
              <a:rPr spc="-10" dirty="0"/>
              <a:t>взаи</a:t>
            </a:r>
            <a:r>
              <a:rPr dirty="0"/>
              <a:t>мод</a:t>
            </a:r>
            <a:r>
              <a:rPr spc="-10" dirty="0"/>
              <a:t>ейс</a:t>
            </a:r>
            <a:r>
              <a:rPr dirty="0"/>
              <a:t>т</a:t>
            </a:r>
            <a:r>
              <a:rPr spc="-10" dirty="0"/>
              <a:t>ви</a:t>
            </a:r>
            <a:r>
              <a:rPr dirty="0"/>
              <a:t>я </a:t>
            </a:r>
            <a:r>
              <a:rPr spc="-10" dirty="0"/>
              <a:t>с</a:t>
            </a:r>
            <a:r>
              <a:rPr dirty="0"/>
              <a:t>т</a:t>
            </a:r>
            <a:r>
              <a:rPr spc="-10" dirty="0"/>
              <a:t>у</a:t>
            </a:r>
            <a:r>
              <a:rPr dirty="0"/>
              <a:t>д</a:t>
            </a:r>
            <a:r>
              <a:rPr spc="-10" dirty="0"/>
              <a:t>ен</a:t>
            </a:r>
            <a:r>
              <a:rPr dirty="0"/>
              <a:t>то</a:t>
            </a:r>
            <a:r>
              <a:rPr spc="-10" dirty="0"/>
              <a:t>в,</a:t>
            </a:r>
            <a:r>
              <a:rPr dirty="0"/>
              <a:t> </a:t>
            </a:r>
            <a:r>
              <a:rPr spc="-10" dirty="0"/>
              <a:t>Лаз</a:t>
            </a:r>
            <a:r>
              <a:rPr dirty="0"/>
              <a:t>ар</a:t>
            </a:r>
            <a:r>
              <a:rPr spc="-10" dirty="0"/>
              <a:t>енк</a:t>
            </a:r>
            <a:r>
              <a:rPr dirty="0"/>
              <a:t>о </a:t>
            </a:r>
            <a:r>
              <a:rPr spc="-15" dirty="0"/>
              <a:t>А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102235">
              <a:lnSpc>
                <a:spcPct val="100000"/>
              </a:lnSpc>
            </a:pPr>
            <a:fld id="{81D60167-4931-47E6-BA6A-407CBD079E47}" type="slidenum"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‹#›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We</a:t>
            </a:r>
            <a:r>
              <a:rPr spc="-10" dirty="0"/>
              <a:t>b</a:t>
            </a:r>
            <a:r>
              <a:rPr spc="-370" dirty="0"/>
              <a:t>-­</a:t>
            </a:r>
            <a:r>
              <a:rPr spc="-375" dirty="0"/>
              <a:t>‐</a:t>
            </a:r>
            <a:r>
              <a:rPr spc="-10" dirty="0"/>
              <a:t>п</a:t>
            </a:r>
            <a:r>
              <a:rPr dirty="0"/>
              <a:t>р</a:t>
            </a:r>
            <a:r>
              <a:rPr spc="-10" dirty="0"/>
              <a:t>и</a:t>
            </a:r>
            <a:r>
              <a:rPr dirty="0"/>
              <a:t>ло</a:t>
            </a:r>
            <a:r>
              <a:rPr spc="-10" dirty="0"/>
              <a:t>жение</a:t>
            </a:r>
            <a:r>
              <a:rPr dirty="0"/>
              <a:t> для </a:t>
            </a:r>
            <a:r>
              <a:rPr spc="-10" dirty="0"/>
              <a:t>взаи</a:t>
            </a:r>
            <a:r>
              <a:rPr dirty="0"/>
              <a:t>мод</a:t>
            </a:r>
            <a:r>
              <a:rPr spc="-10" dirty="0"/>
              <a:t>ейс</a:t>
            </a:r>
            <a:r>
              <a:rPr dirty="0"/>
              <a:t>т</a:t>
            </a:r>
            <a:r>
              <a:rPr spc="-10" dirty="0"/>
              <a:t>ви</a:t>
            </a:r>
            <a:r>
              <a:rPr dirty="0"/>
              <a:t>я </a:t>
            </a:r>
            <a:r>
              <a:rPr spc="-10" dirty="0"/>
              <a:t>с</a:t>
            </a:r>
            <a:r>
              <a:rPr dirty="0"/>
              <a:t>т</a:t>
            </a:r>
            <a:r>
              <a:rPr spc="-10" dirty="0"/>
              <a:t>у</a:t>
            </a:r>
            <a:r>
              <a:rPr dirty="0"/>
              <a:t>д</a:t>
            </a:r>
            <a:r>
              <a:rPr spc="-10" dirty="0"/>
              <a:t>ен</a:t>
            </a:r>
            <a:r>
              <a:rPr dirty="0"/>
              <a:t>то</a:t>
            </a:r>
            <a:r>
              <a:rPr spc="-10" dirty="0"/>
              <a:t>в,</a:t>
            </a:r>
            <a:r>
              <a:rPr dirty="0"/>
              <a:t> </a:t>
            </a:r>
            <a:r>
              <a:rPr spc="-10" dirty="0"/>
              <a:t>Лаз</a:t>
            </a:r>
            <a:r>
              <a:rPr dirty="0"/>
              <a:t>ар</a:t>
            </a:r>
            <a:r>
              <a:rPr spc="-10" dirty="0"/>
              <a:t>енк</a:t>
            </a:r>
            <a:r>
              <a:rPr dirty="0"/>
              <a:t>о </a:t>
            </a:r>
            <a:r>
              <a:rPr spc="-15" dirty="0"/>
              <a:t>А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102235">
              <a:lnSpc>
                <a:spcPct val="100000"/>
              </a:lnSpc>
            </a:pPr>
            <a:fld id="{81D60167-4931-47E6-BA6A-407CBD079E47}" type="slidenum"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‹#›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94537" y="1640225"/>
            <a:ext cx="2729763" cy="40214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We</a:t>
            </a:r>
            <a:r>
              <a:rPr spc="-10" dirty="0"/>
              <a:t>b</a:t>
            </a:r>
            <a:r>
              <a:rPr spc="-370" dirty="0"/>
              <a:t>-­</a:t>
            </a:r>
            <a:r>
              <a:rPr spc="-375" dirty="0"/>
              <a:t>‐</a:t>
            </a:r>
            <a:r>
              <a:rPr spc="-10" dirty="0"/>
              <a:t>п</a:t>
            </a:r>
            <a:r>
              <a:rPr dirty="0"/>
              <a:t>р</a:t>
            </a:r>
            <a:r>
              <a:rPr spc="-10" dirty="0"/>
              <a:t>и</a:t>
            </a:r>
            <a:r>
              <a:rPr dirty="0"/>
              <a:t>ло</a:t>
            </a:r>
            <a:r>
              <a:rPr spc="-10" dirty="0"/>
              <a:t>жение</a:t>
            </a:r>
            <a:r>
              <a:rPr dirty="0"/>
              <a:t> для </a:t>
            </a:r>
            <a:r>
              <a:rPr spc="-10" dirty="0"/>
              <a:t>взаи</a:t>
            </a:r>
            <a:r>
              <a:rPr dirty="0"/>
              <a:t>мод</a:t>
            </a:r>
            <a:r>
              <a:rPr spc="-10" dirty="0"/>
              <a:t>ейс</a:t>
            </a:r>
            <a:r>
              <a:rPr dirty="0"/>
              <a:t>т</a:t>
            </a:r>
            <a:r>
              <a:rPr spc="-10" dirty="0"/>
              <a:t>ви</a:t>
            </a:r>
            <a:r>
              <a:rPr dirty="0"/>
              <a:t>я </a:t>
            </a:r>
            <a:r>
              <a:rPr spc="-10" dirty="0"/>
              <a:t>с</a:t>
            </a:r>
            <a:r>
              <a:rPr dirty="0"/>
              <a:t>т</a:t>
            </a:r>
            <a:r>
              <a:rPr spc="-10" dirty="0"/>
              <a:t>у</a:t>
            </a:r>
            <a:r>
              <a:rPr dirty="0"/>
              <a:t>д</a:t>
            </a:r>
            <a:r>
              <a:rPr spc="-10" dirty="0"/>
              <a:t>ен</a:t>
            </a:r>
            <a:r>
              <a:rPr dirty="0"/>
              <a:t>то</a:t>
            </a:r>
            <a:r>
              <a:rPr spc="-10" dirty="0"/>
              <a:t>в,</a:t>
            </a:r>
            <a:r>
              <a:rPr dirty="0"/>
              <a:t> </a:t>
            </a:r>
            <a:r>
              <a:rPr spc="-10" dirty="0"/>
              <a:t>Лаз</a:t>
            </a:r>
            <a:r>
              <a:rPr dirty="0"/>
              <a:t>ар</a:t>
            </a:r>
            <a:r>
              <a:rPr spc="-10" dirty="0"/>
              <a:t>енк</a:t>
            </a:r>
            <a:r>
              <a:rPr dirty="0"/>
              <a:t>о </a:t>
            </a:r>
            <a:r>
              <a:rPr spc="-15" dirty="0"/>
              <a:t>А</a:t>
            </a:r>
            <a:r>
              <a:rPr dirty="0"/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102235">
              <a:lnSpc>
                <a:spcPct val="100000"/>
              </a:lnSpc>
            </a:pPr>
            <a:fld id="{81D60167-4931-47E6-BA6A-407CBD079E47}" type="slidenum"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‹#›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We</a:t>
            </a:r>
            <a:r>
              <a:rPr spc="-10" dirty="0"/>
              <a:t>b</a:t>
            </a:r>
            <a:r>
              <a:rPr spc="-370" dirty="0"/>
              <a:t>-­</a:t>
            </a:r>
            <a:r>
              <a:rPr spc="-375" dirty="0"/>
              <a:t>‐</a:t>
            </a:r>
            <a:r>
              <a:rPr spc="-10" dirty="0"/>
              <a:t>п</a:t>
            </a:r>
            <a:r>
              <a:rPr dirty="0"/>
              <a:t>р</a:t>
            </a:r>
            <a:r>
              <a:rPr spc="-10" dirty="0"/>
              <a:t>и</a:t>
            </a:r>
            <a:r>
              <a:rPr dirty="0"/>
              <a:t>ло</a:t>
            </a:r>
            <a:r>
              <a:rPr spc="-10" dirty="0"/>
              <a:t>жение</a:t>
            </a:r>
            <a:r>
              <a:rPr dirty="0"/>
              <a:t> для </a:t>
            </a:r>
            <a:r>
              <a:rPr spc="-10" dirty="0"/>
              <a:t>взаи</a:t>
            </a:r>
            <a:r>
              <a:rPr dirty="0"/>
              <a:t>мод</a:t>
            </a:r>
            <a:r>
              <a:rPr spc="-10" dirty="0"/>
              <a:t>ейс</a:t>
            </a:r>
            <a:r>
              <a:rPr dirty="0"/>
              <a:t>т</a:t>
            </a:r>
            <a:r>
              <a:rPr spc="-10" dirty="0"/>
              <a:t>ви</a:t>
            </a:r>
            <a:r>
              <a:rPr dirty="0"/>
              <a:t>я </a:t>
            </a:r>
            <a:r>
              <a:rPr spc="-10" dirty="0"/>
              <a:t>с</a:t>
            </a:r>
            <a:r>
              <a:rPr dirty="0"/>
              <a:t>т</a:t>
            </a:r>
            <a:r>
              <a:rPr spc="-10" dirty="0"/>
              <a:t>у</a:t>
            </a:r>
            <a:r>
              <a:rPr dirty="0"/>
              <a:t>д</a:t>
            </a:r>
            <a:r>
              <a:rPr spc="-10" dirty="0"/>
              <a:t>ен</a:t>
            </a:r>
            <a:r>
              <a:rPr dirty="0"/>
              <a:t>то</a:t>
            </a:r>
            <a:r>
              <a:rPr spc="-10" dirty="0"/>
              <a:t>в,</a:t>
            </a:r>
            <a:r>
              <a:rPr dirty="0"/>
              <a:t> </a:t>
            </a:r>
            <a:r>
              <a:rPr spc="-10" dirty="0"/>
              <a:t>Лаз</a:t>
            </a:r>
            <a:r>
              <a:rPr dirty="0"/>
              <a:t>ар</a:t>
            </a:r>
            <a:r>
              <a:rPr spc="-10" dirty="0"/>
              <a:t>енк</a:t>
            </a:r>
            <a:r>
              <a:rPr dirty="0"/>
              <a:t>о </a:t>
            </a:r>
            <a:r>
              <a:rPr spc="-15" dirty="0"/>
              <a:t>А</a:t>
            </a:r>
            <a:r>
              <a:rPr dirty="0"/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102235">
              <a:lnSpc>
                <a:spcPct val="100000"/>
              </a:lnSpc>
            </a:pPr>
            <a:fld id="{81D60167-4931-47E6-BA6A-407CBD079E47}" type="slidenum"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‹#›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800"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We</a:t>
            </a:r>
            <a:r>
              <a:rPr spc="-10" dirty="0"/>
              <a:t>b</a:t>
            </a:r>
            <a:r>
              <a:rPr spc="-370" dirty="0"/>
              <a:t>-­</a:t>
            </a:r>
            <a:r>
              <a:rPr spc="-375" dirty="0"/>
              <a:t>‐</a:t>
            </a:r>
            <a:r>
              <a:rPr spc="-10" dirty="0"/>
              <a:t>п</a:t>
            </a:r>
            <a:r>
              <a:rPr dirty="0"/>
              <a:t>р</a:t>
            </a:r>
            <a:r>
              <a:rPr spc="-10" dirty="0"/>
              <a:t>и</a:t>
            </a:r>
            <a:r>
              <a:rPr dirty="0"/>
              <a:t>ло</a:t>
            </a:r>
            <a:r>
              <a:rPr spc="-10" dirty="0"/>
              <a:t>жение</a:t>
            </a:r>
            <a:r>
              <a:rPr dirty="0"/>
              <a:t> для </a:t>
            </a:r>
            <a:r>
              <a:rPr spc="-10" dirty="0"/>
              <a:t>взаи</a:t>
            </a:r>
            <a:r>
              <a:rPr dirty="0"/>
              <a:t>мод</a:t>
            </a:r>
            <a:r>
              <a:rPr spc="-10" dirty="0"/>
              <a:t>ейс</a:t>
            </a:r>
            <a:r>
              <a:rPr dirty="0"/>
              <a:t>т</a:t>
            </a:r>
            <a:r>
              <a:rPr spc="-10" dirty="0"/>
              <a:t>ви</a:t>
            </a:r>
            <a:r>
              <a:rPr dirty="0"/>
              <a:t>я </a:t>
            </a:r>
            <a:r>
              <a:rPr spc="-10" dirty="0"/>
              <a:t>с</a:t>
            </a:r>
            <a:r>
              <a:rPr dirty="0"/>
              <a:t>т</a:t>
            </a:r>
            <a:r>
              <a:rPr spc="-10" dirty="0"/>
              <a:t>у</a:t>
            </a:r>
            <a:r>
              <a:rPr dirty="0"/>
              <a:t>д</a:t>
            </a:r>
            <a:r>
              <a:rPr spc="-10" dirty="0"/>
              <a:t>ен</a:t>
            </a:r>
            <a:r>
              <a:rPr dirty="0"/>
              <a:t>то</a:t>
            </a:r>
            <a:r>
              <a:rPr spc="-10" dirty="0"/>
              <a:t>в,</a:t>
            </a:r>
            <a:r>
              <a:rPr dirty="0"/>
              <a:t> </a:t>
            </a:r>
            <a:r>
              <a:rPr spc="-10" dirty="0"/>
              <a:t>Лаз</a:t>
            </a:r>
            <a:r>
              <a:rPr dirty="0"/>
              <a:t>ар</a:t>
            </a:r>
            <a:r>
              <a:rPr spc="-10" dirty="0"/>
              <a:t>енк</a:t>
            </a:r>
            <a:r>
              <a:rPr dirty="0"/>
              <a:t>о </a:t>
            </a:r>
            <a:r>
              <a:rPr spc="-15" dirty="0"/>
              <a:t>А</a:t>
            </a:r>
            <a:r>
              <a:rPr dirty="0"/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marL="102235">
              <a:lnSpc>
                <a:spcPct val="100000"/>
              </a:lnSpc>
            </a:pPr>
            <a:fld id="{81D60167-4931-47E6-BA6A-407CBD079E47}" type="slidenum"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‹#›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8420555" y="6447472"/>
            <a:ext cx="205272" cy="55399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656689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3154" y="196217"/>
            <a:ext cx="6677690" cy="9707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2195" y="1658665"/>
            <a:ext cx="8079609" cy="42831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5939" y="6440724"/>
            <a:ext cx="6235957" cy="291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20" dirty="0"/>
              <a:t>We</a:t>
            </a:r>
            <a:r>
              <a:rPr spc="-10" dirty="0"/>
              <a:t>b</a:t>
            </a:r>
            <a:r>
              <a:rPr spc="-370" dirty="0"/>
              <a:t>-­</a:t>
            </a:r>
            <a:r>
              <a:rPr spc="-375" dirty="0"/>
              <a:t>‐</a:t>
            </a:r>
            <a:r>
              <a:rPr spc="-10" dirty="0"/>
              <a:t>п</a:t>
            </a:r>
            <a:r>
              <a:rPr dirty="0"/>
              <a:t>р</a:t>
            </a:r>
            <a:r>
              <a:rPr spc="-10" dirty="0"/>
              <a:t>и</a:t>
            </a:r>
            <a:r>
              <a:rPr dirty="0"/>
              <a:t>ло</a:t>
            </a:r>
            <a:r>
              <a:rPr spc="-10" dirty="0"/>
              <a:t>жение</a:t>
            </a:r>
            <a:r>
              <a:rPr dirty="0"/>
              <a:t> для </a:t>
            </a:r>
            <a:r>
              <a:rPr spc="-10" dirty="0"/>
              <a:t>взаи</a:t>
            </a:r>
            <a:r>
              <a:rPr dirty="0"/>
              <a:t>мод</a:t>
            </a:r>
            <a:r>
              <a:rPr spc="-10" dirty="0"/>
              <a:t>ейс</a:t>
            </a:r>
            <a:r>
              <a:rPr dirty="0"/>
              <a:t>т</a:t>
            </a:r>
            <a:r>
              <a:rPr spc="-10" dirty="0"/>
              <a:t>ви</a:t>
            </a:r>
            <a:r>
              <a:rPr dirty="0"/>
              <a:t>я </a:t>
            </a:r>
            <a:r>
              <a:rPr spc="-10" dirty="0"/>
              <a:t>с</a:t>
            </a:r>
            <a:r>
              <a:rPr dirty="0"/>
              <a:t>т</a:t>
            </a:r>
            <a:r>
              <a:rPr spc="-10" dirty="0"/>
              <a:t>у</a:t>
            </a:r>
            <a:r>
              <a:rPr dirty="0"/>
              <a:t>д</a:t>
            </a:r>
            <a:r>
              <a:rPr spc="-10" dirty="0"/>
              <a:t>ен</a:t>
            </a:r>
            <a:r>
              <a:rPr dirty="0"/>
              <a:t>то</a:t>
            </a:r>
            <a:r>
              <a:rPr spc="-10" dirty="0"/>
              <a:t>в,</a:t>
            </a:r>
            <a:r>
              <a:rPr dirty="0"/>
              <a:t> </a:t>
            </a:r>
            <a:r>
              <a:rPr spc="-10" dirty="0"/>
              <a:t>Лаз</a:t>
            </a:r>
            <a:r>
              <a:rPr dirty="0"/>
              <a:t>ар</a:t>
            </a:r>
            <a:r>
              <a:rPr spc="-10" dirty="0"/>
              <a:t>енк</a:t>
            </a:r>
            <a:r>
              <a:rPr dirty="0"/>
              <a:t>о </a:t>
            </a:r>
            <a:r>
              <a:rPr spc="-15" dirty="0"/>
              <a:t>А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20555" y="6447472"/>
            <a:ext cx="205272" cy="198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marL="102235">
              <a:lnSpc>
                <a:spcPct val="100000"/>
              </a:lnSpc>
            </a:pPr>
            <a:fld id="{81D60167-4931-47E6-BA6A-407CBD079E47}" type="slidenum"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‹#›</a:t>
            </a:fld>
            <a:endParaRPr sz="1200">
              <a:latin typeface="Calibri"/>
              <a:cs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640" y="156799"/>
            <a:ext cx="1637355" cy="1583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34772" y="1934240"/>
            <a:ext cx="7578595" cy="1436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735" marR="1564640" indent="-635" algn="ctr">
              <a:lnSpc>
                <a:spcPts val="2600"/>
              </a:lnSpc>
            </a:pPr>
            <a:r>
              <a:rPr sz="2200" dirty="0">
                <a:latin typeface="Calibri"/>
                <a:cs typeface="Calibri"/>
              </a:rPr>
              <a:t>Ф</a:t>
            </a:r>
            <a:r>
              <a:rPr sz="2200" spc="-15" dirty="0">
                <a:latin typeface="Calibri"/>
                <a:cs typeface="Calibri"/>
              </a:rPr>
              <a:t>акультет компьютерных </a:t>
            </a:r>
            <a:r>
              <a:rPr sz="2200" spc="-15" dirty="0" err="1">
                <a:latin typeface="Calibri"/>
                <a:cs typeface="Calibri"/>
              </a:rPr>
              <a:t>наук</a:t>
            </a:r>
            <a:r>
              <a:rPr sz="2200" spc="-15" dirty="0">
                <a:latin typeface="Calibri"/>
                <a:cs typeface="Calibri"/>
              </a:rPr>
              <a:t> </a:t>
            </a:r>
            <a:endParaRPr lang="ru-RU" sz="2200" spc="-15" dirty="0">
              <a:latin typeface="Calibri"/>
              <a:cs typeface="Calibri"/>
            </a:endParaRPr>
          </a:p>
          <a:p>
            <a:pPr marL="800735" marR="1564640" indent="-635" algn="ctr">
              <a:lnSpc>
                <a:spcPts val="2600"/>
              </a:lnSpc>
            </a:pPr>
            <a:r>
              <a:rPr sz="2200" spc="-15" dirty="0" err="1">
                <a:latin typeface="Calibri"/>
                <a:cs typeface="Calibri"/>
              </a:rPr>
              <a:t>Департамент</a:t>
            </a:r>
            <a:r>
              <a:rPr sz="2200" spc="-15" dirty="0">
                <a:latin typeface="Calibri"/>
                <a:cs typeface="Calibri"/>
              </a:rPr>
              <a:t> про</a:t>
            </a:r>
            <a:r>
              <a:rPr sz="2200" spc="-10" dirty="0">
                <a:latin typeface="Calibri"/>
                <a:cs typeface="Calibri"/>
              </a:rPr>
              <a:t>грамм</a:t>
            </a:r>
            <a:r>
              <a:rPr sz="2200" spc="-15" dirty="0">
                <a:latin typeface="Calibri"/>
                <a:cs typeface="Calibri"/>
              </a:rPr>
              <a:t>ной </a:t>
            </a:r>
            <a:r>
              <a:rPr sz="2200" spc="-15" dirty="0" err="1">
                <a:latin typeface="Calibri"/>
                <a:cs typeface="Calibri"/>
              </a:rPr>
              <a:t>инженерии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lang="ru-RU" sz="2200" spc="-10" dirty="0">
                <a:latin typeface="Calibri"/>
                <a:cs typeface="Calibri"/>
              </a:rPr>
              <a:t>Командный проект</a:t>
            </a:r>
            <a:endParaRPr sz="1000" dirty="0"/>
          </a:p>
          <a:p>
            <a:pPr marL="12700" marR="776605" indent="0" algn="ctr">
              <a:lnSpc>
                <a:spcPct val="100600"/>
              </a:lnSpc>
            </a:pPr>
            <a:r>
              <a:rPr lang="ru-RU" sz="2900" b="1" dirty="0">
                <a:latin typeface="Calibri"/>
                <a:cs typeface="Calibri"/>
              </a:rPr>
              <a:t>«Аналитическое хранилище для </a:t>
            </a:r>
            <a:r>
              <a:rPr lang="ru-RU" sz="2900" b="1" dirty="0" err="1">
                <a:latin typeface="Calibri"/>
                <a:cs typeface="Calibri"/>
              </a:rPr>
              <a:t>K</a:t>
            </a:r>
            <a:r>
              <a:rPr lang="en-US" sz="2900" b="1" dirty="0">
                <a:latin typeface="Calibri"/>
                <a:cs typeface="Calibri"/>
              </a:rPr>
              <a:t>ION</a:t>
            </a:r>
            <a:r>
              <a:rPr lang="ru-RU" sz="2900" b="1" dirty="0">
                <a:latin typeface="Calibri"/>
                <a:cs typeface="Calibri"/>
              </a:rPr>
              <a:t>»</a:t>
            </a:r>
            <a:endParaRPr lang="ru-RU" sz="2900" b="1" spc="-15" dirty="0">
              <a:latin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C7E50-F796-FB47-AAC5-C3E77EE9F701}"/>
              </a:ext>
            </a:extLst>
          </p:cNvPr>
          <p:cNvSpPr txBox="1"/>
          <p:nvPr/>
        </p:nvSpPr>
        <p:spPr>
          <a:xfrm>
            <a:off x="4699621" y="3877270"/>
            <a:ext cx="3918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Выполнили студенты группы БПИ185:</a:t>
            </a:r>
          </a:p>
          <a:p>
            <a:pPr algn="r"/>
            <a:r>
              <a:rPr lang="ru-RU" dirty="0" err="1"/>
              <a:t>Чертанов</a:t>
            </a:r>
            <a:r>
              <a:rPr lang="ru-RU" dirty="0"/>
              <a:t> Денис Алексеевич</a:t>
            </a:r>
          </a:p>
          <a:p>
            <a:pPr algn="r"/>
            <a:r>
              <a:rPr lang="ru-RU" dirty="0"/>
              <a:t>Сафонов Николай Юрьевич</a:t>
            </a:r>
            <a:endParaRPr lang="en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19597-0316-0645-942C-C3D095E02D4C}"/>
              </a:ext>
            </a:extLst>
          </p:cNvPr>
          <p:cNvSpPr txBox="1"/>
          <p:nvPr/>
        </p:nvSpPr>
        <p:spPr>
          <a:xfrm>
            <a:off x="4009339" y="5105400"/>
            <a:ext cx="460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/>
              <a:t>Заказчик:</a:t>
            </a:r>
          </a:p>
          <a:p>
            <a:pPr algn="r"/>
            <a:r>
              <a:rPr lang="ru-RU" dirty="0" err="1"/>
              <a:t>МТС.Тета</a:t>
            </a:r>
            <a:r>
              <a:rPr lang="ru-RU" dirty="0"/>
              <a:t>, Демиденко Савва Александрович</a:t>
            </a:r>
            <a:endParaRPr lang="en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Слой хранения событий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3076589-F7D7-DE45-B01F-8D0FC374D714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1780E8-2664-5044-9736-9FA36E8A4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39" y="1223217"/>
            <a:ext cx="4798061" cy="27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018A31-E3EB-1046-9254-E7086036E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013393"/>
            <a:ext cx="3962400" cy="315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2557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Масштабируемость и доступность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3076589-F7D7-DE45-B01F-8D0FC374D714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566C9-80B8-5345-BD3B-44BCC71900AC}"/>
              </a:ext>
            </a:extLst>
          </p:cNvPr>
          <p:cNvSpPr txBox="1"/>
          <p:nvPr/>
        </p:nvSpPr>
        <p:spPr>
          <a:xfrm>
            <a:off x="519991" y="1371600"/>
            <a:ext cx="389960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Масштабируемость:</a:t>
            </a:r>
          </a:p>
          <a:p>
            <a:pPr marL="446088" indent="-2762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Ресиверы</a:t>
            </a:r>
            <a:r>
              <a:rPr lang="en-US" sz="1600" dirty="0"/>
              <a:t> - </a:t>
            </a:r>
            <a:r>
              <a:rPr lang="ru-RU" sz="1600" dirty="0"/>
              <a:t>Добавляя ресиверы и балансируя нагрузку между ними можно линейно наращивать </a:t>
            </a:r>
            <a:r>
              <a:rPr lang="en-US" sz="1600" dirty="0" err="1"/>
              <a:t>п</a:t>
            </a:r>
            <a:r>
              <a:rPr lang="ru-RU" sz="1600" dirty="0" err="1"/>
              <a:t>ропускную</a:t>
            </a:r>
            <a:r>
              <a:rPr lang="ru-RU" sz="1600" dirty="0"/>
              <a:t> способность</a:t>
            </a:r>
            <a:r>
              <a:rPr lang="en-US" sz="1600" dirty="0"/>
              <a:t>;</a:t>
            </a:r>
            <a:endParaRPr lang="ru-RU" sz="1600" dirty="0"/>
          </a:p>
          <a:p>
            <a:pPr marL="446088" indent="-2762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 err="1"/>
              <a:t>K</a:t>
            </a:r>
            <a:r>
              <a:rPr lang="en-US" sz="1600" dirty="0" err="1"/>
              <a:t>afka</a:t>
            </a:r>
            <a:r>
              <a:rPr lang="en-US" sz="1600" dirty="0"/>
              <a:t> - </a:t>
            </a:r>
            <a:r>
              <a:rPr lang="ru-RU" sz="1600" dirty="0"/>
              <a:t>Масштабируется на чтение и запись за счет распределения </a:t>
            </a:r>
            <a:r>
              <a:rPr lang="ru-RU" sz="1600" dirty="0" err="1"/>
              <a:t>партиций</a:t>
            </a:r>
            <a:r>
              <a:rPr lang="ru-RU" sz="1600" dirty="0"/>
              <a:t> по брокерам;</a:t>
            </a:r>
            <a:endParaRPr lang="en-US" sz="1600" dirty="0"/>
          </a:p>
          <a:p>
            <a:pPr marL="446088" indent="-2762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Kafka connect</a:t>
            </a:r>
            <a:r>
              <a:rPr lang="ru-RU" sz="1600" dirty="0"/>
              <a:t> - Масштабируется добавлением </a:t>
            </a:r>
            <a:r>
              <a:rPr lang="ru-RU" sz="1600" dirty="0" err="1"/>
              <a:t>воркеров</a:t>
            </a:r>
            <a:r>
              <a:rPr lang="ru-RU" sz="1600" dirty="0"/>
              <a:t>;</a:t>
            </a:r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9DD94-0FC4-CD4B-9E4C-C335D4707BE4}"/>
              </a:ext>
            </a:extLst>
          </p:cNvPr>
          <p:cNvSpPr txBox="1"/>
          <p:nvPr/>
        </p:nvSpPr>
        <p:spPr>
          <a:xfrm>
            <a:off x="519991" y="4502259"/>
            <a:ext cx="389960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Доступность:</a:t>
            </a:r>
          </a:p>
          <a:p>
            <a:pPr marL="446088" indent="-2762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/>
              <a:t>Ни в одном из слоев системы нет единой точки отказа.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CD850-D67B-694A-A004-E4C08AF7E36E}"/>
              </a:ext>
            </a:extLst>
          </p:cNvPr>
          <p:cNvSpPr txBox="1"/>
          <p:nvPr/>
        </p:nvSpPr>
        <p:spPr>
          <a:xfrm>
            <a:off x="4406191" y="1676400"/>
            <a:ext cx="389960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6088" indent="-2762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Cassandra</a:t>
            </a:r>
            <a:r>
              <a:rPr lang="ru-RU" sz="1600" dirty="0"/>
              <a:t> - Добавлением </a:t>
            </a:r>
            <a:r>
              <a:rPr lang="ru-RU" sz="1600" dirty="0" err="1"/>
              <a:t>нод</a:t>
            </a:r>
            <a:r>
              <a:rPr lang="ru-RU" sz="1600" dirty="0"/>
              <a:t> кассандры и </a:t>
            </a:r>
            <a:r>
              <a:rPr lang="ru-RU" sz="1600" dirty="0" err="1"/>
              <a:t>шардированием</a:t>
            </a:r>
            <a:r>
              <a:rPr lang="ru-RU" sz="1600" dirty="0"/>
              <a:t> улучшается и запись и чтение;</a:t>
            </a:r>
            <a:endParaRPr lang="en-US" sz="1600" dirty="0"/>
          </a:p>
          <a:p>
            <a:pPr marL="446088" indent="-2762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Clickhouse</a:t>
            </a:r>
            <a:r>
              <a:rPr lang="ru-RU" sz="1600" dirty="0"/>
              <a:t> - Масштабирование чтения и записи за счет </a:t>
            </a:r>
            <a:r>
              <a:rPr lang="ru-RU" sz="1600" dirty="0" err="1"/>
              <a:t>шардирования</a:t>
            </a:r>
            <a:r>
              <a:rPr lang="ru-RU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35944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Технологии и инструменты реализации 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36F6FDC-847F-A947-AE2A-E1A34A8E32F9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EE7EE075-A40C-D54F-8A46-A25197C8B491}"/>
              </a:ext>
            </a:extLst>
          </p:cNvPr>
          <p:cNvSpPr txBox="1"/>
          <p:nvPr/>
        </p:nvSpPr>
        <p:spPr>
          <a:xfrm>
            <a:off x="519991" y="1828800"/>
            <a:ext cx="8093432" cy="36933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Docker - </a:t>
            </a:r>
            <a:r>
              <a:rPr lang="ru-RU" sz="1600" dirty="0"/>
              <a:t>Для контейнеризации сервисов и удобства развертывания;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Java - </a:t>
            </a:r>
            <a:r>
              <a:rPr lang="ru-RU" sz="1600" dirty="0"/>
              <a:t>Для написания ресивер сервиса и вспомогательных инструментов;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Spring - </a:t>
            </a:r>
            <a:r>
              <a:rPr lang="ru-RU" sz="1600" dirty="0"/>
              <a:t>Для написания ресивер сервиса;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Jetty - </a:t>
            </a:r>
            <a:r>
              <a:rPr lang="ru-RU" sz="1600" dirty="0"/>
              <a:t>Веб сервер для ресивер сервиса;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Cassandra - </a:t>
            </a:r>
            <a:r>
              <a:rPr lang="ru-RU" sz="1600" dirty="0"/>
              <a:t>Для хранения событий пользователей и обеспечения выполнения сценария чтения событий пользователя по ключу;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Kafka - </a:t>
            </a:r>
            <a:r>
              <a:rPr lang="ru-RU" sz="1600" dirty="0"/>
              <a:t>Для асинхронной записи событий в хранилища;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Kafka connect - </a:t>
            </a:r>
            <a:r>
              <a:rPr lang="ru-RU" sz="1600" dirty="0"/>
              <a:t>Для подключения </a:t>
            </a:r>
            <a:r>
              <a:rPr lang="en-GB" sz="1600" dirty="0"/>
              <a:t>Kafka </a:t>
            </a:r>
            <a:r>
              <a:rPr lang="ru-RU" sz="1600" dirty="0"/>
              <a:t>к </a:t>
            </a:r>
            <a:r>
              <a:rPr lang="en-GB" sz="1600" dirty="0"/>
              <a:t>Cassandra;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Clickhouse - </a:t>
            </a:r>
            <a:r>
              <a:rPr lang="ru-RU" sz="1600" dirty="0"/>
              <a:t>Для хранения событий пользователей и обеспечения выполнения аналитических запросов по событиям;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Prometheus - </a:t>
            </a:r>
            <a:r>
              <a:rPr lang="ru-RU" sz="1600" dirty="0"/>
              <a:t>Для хранения метрик сервисов;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Grafana - </a:t>
            </a:r>
            <a:r>
              <a:rPr lang="ru-RU" sz="1600" dirty="0"/>
              <a:t>Для визуализации метрик сервисов;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Yandex Tank - </a:t>
            </a:r>
            <a:r>
              <a:rPr lang="ru-RU" sz="1600" dirty="0"/>
              <a:t>Для проведения нагрузочного тестирования;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h2load - </a:t>
            </a:r>
            <a:r>
              <a:rPr lang="ru-RU" sz="1600" dirty="0"/>
              <a:t>Для проведения стресс тестирования;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600" dirty="0"/>
              <a:t>Swagger - </a:t>
            </a:r>
            <a:r>
              <a:rPr lang="ru-RU" sz="1600" dirty="0"/>
              <a:t>Для документации </a:t>
            </a:r>
            <a:r>
              <a:rPr lang="en-GB" sz="1600" dirty="0"/>
              <a:t>API.</a:t>
            </a:r>
          </a:p>
        </p:txBody>
      </p:sp>
    </p:spTree>
    <p:extLst>
      <p:ext uri="{BB962C8B-B14F-4D97-AF65-F5344CB8AC3E}">
        <p14:creationId xmlns:p14="http://schemas.microsoft.com/office/powerpoint/2010/main" val="8420133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Подход к тестированию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67435D51-4B3F-A645-BBFB-25A1A5FC732D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FFB9FA3E-7D7F-CE49-B151-5E579D9A48A8}"/>
              </a:ext>
            </a:extLst>
          </p:cNvPr>
          <p:cNvSpPr txBox="1"/>
          <p:nvPr/>
        </p:nvSpPr>
        <p:spPr>
          <a:xfrm>
            <a:off x="519991" y="1676400"/>
            <a:ext cx="8093432" cy="22313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400" dirty="0"/>
              <a:t>Требования:</a:t>
            </a:r>
            <a:endParaRPr lang="en-RU" sz="1400" dirty="0"/>
          </a:p>
          <a:p>
            <a:pPr marL="357188" lvl="0" indent="-196850">
              <a:buFont typeface="Arial" panose="020B0604020202020204" pitchFamily="34" charset="0"/>
              <a:buChar char="•"/>
            </a:pPr>
            <a:r>
              <a:rPr lang="ru-RU" sz="1400" dirty="0" err="1"/>
              <a:t>Заполненность</a:t>
            </a:r>
            <a:r>
              <a:rPr lang="ru-RU" sz="1400" dirty="0"/>
              <a:t> БД с событиями пользователей - 10_000_000_000;</a:t>
            </a:r>
            <a:endParaRPr lang="en-RU" sz="1400" dirty="0"/>
          </a:p>
          <a:p>
            <a:pPr marL="357188" lvl="0" indent="-196850">
              <a:buFont typeface="Arial" panose="020B0604020202020204" pitchFamily="34" charset="0"/>
              <a:buChar char="•"/>
            </a:pPr>
            <a:r>
              <a:rPr lang="ru-RU" sz="1400" dirty="0"/>
              <a:t>Количество пользователей в БД - 1_000_000;</a:t>
            </a:r>
            <a:endParaRPr lang="en-RU" sz="1400" dirty="0"/>
          </a:p>
          <a:p>
            <a:pPr marL="357188" lvl="0" indent="-196850">
              <a:buFont typeface="Arial" panose="020B0604020202020204" pitchFamily="34" charset="0"/>
              <a:buChar char="•"/>
            </a:pPr>
            <a:r>
              <a:rPr lang="ru-RU" sz="1400" dirty="0"/>
              <a:t>Количество событий на одного пользователя - 1000-10000;</a:t>
            </a:r>
            <a:endParaRPr lang="en-RU" sz="1400" dirty="0"/>
          </a:p>
          <a:p>
            <a:pPr marL="357188" lvl="0" indent="-196850">
              <a:buFont typeface="Arial" panose="020B0604020202020204" pitchFamily="34" charset="0"/>
              <a:buChar char="•"/>
            </a:pPr>
            <a:r>
              <a:rPr lang="ru-RU" sz="1400" dirty="0"/>
              <a:t>Размер страницы (количество извлекаемых событий за один запрос) - 100;</a:t>
            </a:r>
            <a:endParaRPr lang="en-RU" sz="1400" dirty="0"/>
          </a:p>
          <a:p>
            <a:pPr marL="357188" lvl="0" indent="-196850">
              <a:buFont typeface="Arial" panose="020B0604020202020204" pitchFamily="34" charset="0"/>
              <a:buChar char="•"/>
            </a:pPr>
            <a:r>
              <a:rPr lang="ru-RU" sz="1400" dirty="0"/>
              <a:t>Система должна обеспечивать пропускную способность на чтение 250 RPS;</a:t>
            </a:r>
            <a:endParaRPr lang="en-RU" sz="1400" dirty="0"/>
          </a:p>
          <a:p>
            <a:pPr marL="357188" lvl="0" indent="-196850">
              <a:buFont typeface="Arial" panose="020B0604020202020204" pitchFamily="34" charset="0"/>
              <a:buChar char="•"/>
            </a:pPr>
            <a:r>
              <a:rPr lang="ru-RU" sz="1400" dirty="0"/>
              <a:t>Система должна обеспечивать пропускную способность на запись 8000 RPS.</a:t>
            </a:r>
            <a:endParaRPr lang="en-RU" sz="1400" dirty="0"/>
          </a:p>
          <a:p>
            <a:r>
              <a:rPr lang="ru-RU" sz="1400" dirty="0"/>
              <a:t> </a:t>
            </a:r>
            <a:endParaRPr lang="en-RU" sz="1400" dirty="0"/>
          </a:p>
          <a:p>
            <a:pPr indent="268288"/>
            <a:r>
              <a:rPr lang="ru-RU" sz="1400" dirty="0"/>
              <a:t>Для верификации выполнения требований тестирования лучше всего подходит нагрузочное тестирование.</a:t>
            </a:r>
            <a:endParaRPr lang="en-RU" sz="1400"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C92C9E5D-8921-A54C-9F6D-DC7F8C82EAD4}"/>
              </a:ext>
            </a:extLst>
          </p:cNvPr>
          <p:cNvSpPr txBox="1"/>
          <p:nvPr/>
        </p:nvSpPr>
        <p:spPr>
          <a:xfrm>
            <a:off x="517168" y="4053751"/>
            <a:ext cx="2988032" cy="1585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400" dirty="0"/>
              <a:t>Инструментарий для тестирования:</a:t>
            </a:r>
            <a:endParaRPr lang="en-US" sz="1400" dirty="0"/>
          </a:p>
          <a:p>
            <a:pPr marL="357188" indent="-196850">
              <a:buFont typeface="Arial" panose="020B0604020202020204" pitchFamily="34" charset="0"/>
              <a:buChar char="•"/>
            </a:pPr>
            <a:r>
              <a:rPr lang="en-US" sz="1400" dirty="0"/>
              <a:t>Prometheus</a:t>
            </a:r>
          </a:p>
          <a:p>
            <a:pPr marL="357188" indent="-196850">
              <a:buFont typeface="Arial" panose="020B0604020202020204" pitchFamily="34" charset="0"/>
              <a:buChar char="•"/>
            </a:pPr>
            <a:r>
              <a:rPr lang="en-US" sz="1400" dirty="0"/>
              <a:t>Grafana</a:t>
            </a:r>
          </a:p>
          <a:p>
            <a:pPr marL="357188" indent="-196850">
              <a:buFont typeface="Arial" panose="020B0604020202020204" pitchFamily="34" charset="0"/>
              <a:buChar char="•"/>
            </a:pPr>
            <a:r>
              <a:rPr lang="en-US" sz="1400" dirty="0"/>
              <a:t>Yandex Tank</a:t>
            </a:r>
          </a:p>
          <a:p>
            <a:pPr marL="357188" indent="-196850">
              <a:buFont typeface="Arial" panose="020B0604020202020204" pitchFamily="34" charset="0"/>
              <a:buChar char="•"/>
            </a:pPr>
            <a:r>
              <a:rPr lang="en-US" sz="1400" dirty="0"/>
              <a:t>Phantom</a:t>
            </a:r>
          </a:p>
          <a:p>
            <a:pPr marL="357188" indent="-196850">
              <a:buFont typeface="Arial" panose="020B0604020202020204" pitchFamily="34" charset="0"/>
              <a:buChar char="•"/>
            </a:pPr>
            <a:r>
              <a:rPr lang="en-US" sz="1400" dirty="0"/>
              <a:t>h2load</a:t>
            </a:r>
          </a:p>
          <a:p>
            <a:pPr marL="357188" indent="-196850">
              <a:buFont typeface="Arial" panose="020B0604020202020204" pitchFamily="34" charset="0"/>
              <a:buChar char="•"/>
            </a:pPr>
            <a:r>
              <a:rPr lang="en-RU" sz="1400" dirty="0"/>
              <a:t>Overload</a:t>
            </a:r>
          </a:p>
        </p:txBody>
      </p:sp>
      <p:pic>
        <p:nvPicPr>
          <p:cNvPr id="3074" name="Picture 2" descr="Prometheus (software) - Wikipedia">
            <a:extLst>
              <a:ext uri="{FF2B5EF4-FFF2-40B4-BE49-F238E27FC236}">
                <a16:creationId xmlns:a16="http://schemas.microsoft.com/office/drawing/2014/main" id="{04D6B604-BEAF-7B4F-927E-F655CC87C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746" y="5181600"/>
            <a:ext cx="72683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558FCDE-8B3F-5D40-88BF-FB4BBF489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5008" y="4267200"/>
            <a:ext cx="693626" cy="720000"/>
          </a:xfrm>
          <a:prstGeom prst="rect">
            <a:avLst/>
          </a:prstGeom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77110844-B802-F94F-AEFB-273008C54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2672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2434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ресурсы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36F6FDC-847F-A947-AE2A-E1A34A8E32F9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5776F3-D68C-C94E-B4E8-71587BBC4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861753"/>
              </p:ext>
            </p:extLst>
          </p:nvPr>
        </p:nvGraphicFramePr>
        <p:xfrm>
          <a:off x="1766888" y="3687760"/>
          <a:ext cx="5610225" cy="1570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1664">
                  <a:extLst>
                    <a:ext uri="{9D8B030D-6E8A-4147-A177-3AD203B41FA5}">
                      <a16:colId xmlns:a16="http://schemas.microsoft.com/office/drawing/2014/main" val="2691501770"/>
                    </a:ext>
                  </a:extLst>
                </a:gridCol>
                <a:gridCol w="1121664">
                  <a:extLst>
                    <a:ext uri="{9D8B030D-6E8A-4147-A177-3AD203B41FA5}">
                      <a16:colId xmlns:a16="http://schemas.microsoft.com/office/drawing/2014/main" val="572088220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1759842616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4006515980"/>
                    </a:ext>
                  </a:extLst>
                </a:gridCol>
                <a:gridCol w="1122299">
                  <a:extLst>
                    <a:ext uri="{9D8B030D-6E8A-4147-A177-3AD203B41FA5}">
                      <a16:colId xmlns:a16="http://schemas.microsoft.com/office/drawing/2014/main" val="3549237279"/>
                    </a:ext>
                  </a:extLst>
                </a:gridCol>
              </a:tblGrid>
              <a:tr h="1771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Компонент</a:t>
                      </a:r>
                      <a:endParaRPr lang="en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RAM (gb)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vCPUs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SSD (gb)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Количество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52933010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Cassandra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10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2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132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3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47970793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Kafka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1</a:t>
                      </a:r>
                      <a:endParaRPr lang="en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25026165"/>
                  </a:ext>
                </a:extLst>
              </a:tr>
              <a:tr h="17716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Kafka connect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18552209"/>
                  </a:ext>
                </a:extLst>
              </a:tr>
              <a:tr h="1847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Receiver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4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1</a:t>
                      </a:r>
                      <a:endParaRPr lang="en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06155584"/>
                  </a:ext>
                </a:extLst>
              </a:tr>
            </a:tbl>
          </a:graphicData>
        </a:graphic>
      </p:graphicFrame>
      <p:sp>
        <p:nvSpPr>
          <p:cNvPr id="10" name="object 2">
            <a:extLst>
              <a:ext uri="{FF2B5EF4-FFF2-40B4-BE49-F238E27FC236}">
                <a16:creationId xmlns:a16="http://schemas.microsoft.com/office/drawing/2014/main" id="{A55424B6-7785-1042-A16F-794DEBD15067}"/>
              </a:ext>
            </a:extLst>
          </p:cNvPr>
          <p:cNvSpPr txBox="1"/>
          <p:nvPr/>
        </p:nvSpPr>
        <p:spPr>
          <a:xfrm>
            <a:off x="519991" y="1676400"/>
            <a:ext cx="8093432" cy="1800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sz="1400" dirty="0"/>
              <a:t>Нагрузочное тестирование проводилось на 3 виртуальных дата-центрах (ВДЦ) в </a:t>
            </a:r>
            <a:r>
              <a:rPr lang="en-US" sz="1400" dirty="0"/>
              <a:t>M</a:t>
            </a:r>
            <a:r>
              <a:rPr lang="ru-RU" sz="1400" dirty="0" err="1"/>
              <a:t>ts</a:t>
            </a:r>
            <a:r>
              <a:rPr lang="ru-RU" sz="1400" dirty="0"/>
              <a:t> </a:t>
            </a:r>
            <a:r>
              <a:rPr lang="en-US" sz="1400" dirty="0"/>
              <a:t>C</a:t>
            </a:r>
            <a:r>
              <a:rPr lang="ru-RU" sz="1400" dirty="0" err="1"/>
              <a:t>loud</a:t>
            </a:r>
            <a:r>
              <a:rPr lang="ru-RU" sz="1400" dirty="0"/>
              <a:t>. </a:t>
            </a:r>
          </a:p>
          <a:p>
            <a:pPr>
              <a:spcAft>
                <a:spcPts val="600"/>
              </a:spcAft>
            </a:pPr>
            <a:r>
              <a:rPr lang="ru-RU" sz="1400" dirty="0"/>
              <a:t>Каждый ВДЦ имеет следующие характеристики:</a:t>
            </a:r>
            <a:endParaRPr lang="en-RU" sz="1400" dirty="0"/>
          </a:p>
          <a:p>
            <a:pPr marL="357188" lvl="0" indent="-196850">
              <a:buFont typeface="Arial" panose="020B0604020202020204" pitchFamily="34" charset="0"/>
              <a:buChar char="•"/>
            </a:pPr>
            <a:r>
              <a:rPr lang="ru-RU" sz="1400" dirty="0"/>
              <a:t>Процессор: </a:t>
            </a:r>
            <a:r>
              <a:rPr lang="ru-RU" sz="1400" dirty="0" err="1"/>
              <a:t>Xeon</a:t>
            </a:r>
            <a:r>
              <a:rPr lang="ru-RU" sz="1400" dirty="0"/>
              <a:t> </a:t>
            </a:r>
            <a:r>
              <a:rPr lang="ru-RU" sz="1400" dirty="0" err="1"/>
              <a:t>Gold</a:t>
            </a:r>
            <a:r>
              <a:rPr lang="ru-RU" sz="1400" dirty="0"/>
              <a:t> 6254 (6 виртуальных ядер);</a:t>
            </a:r>
            <a:endParaRPr lang="en-RU" sz="1400" dirty="0"/>
          </a:p>
          <a:p>
            <a:pPr marL="357188" lvl="0" indent="-196850">
              <a:buFont typeface="Arial" panose="020B0604020202020204" pitchFamily="34" charset="0"/>
              <a:buChar char="•"/>
            </a:pPr>
            <a:r>
              <a:rPr lang="ru-RU" sz="1400" dirty="0"/>
              <a:t>Оперативная память: 24 ГБ</a:t>
            </a:r>
            <a:r>
              <a:rPr lang="en-US" sz="1400" dirty="0"/>
              <a:t>;</a:t>
            </a:r>
            <a:endParaRPr lang="en-RU" sz="1400" dirty="0"/>
          </a:p>
          <a:p>
            <a:pPr marL="357188" lvl="0" indent="-196850">
              <a:buFont typeface="Arial" panose="020B0604020202020204" pitchFamily="34" charset="0"/>
              <a:buChar char="•"/>
            </a:pPr>
            <a:r>
              <a:rPr lang="ru-RU" sz="1400" dirty="0"/>
              <a:t>Дисковое пространство: 150 ГБ (</a:t>
            </a:r>
            <a:r>
              <a:rPr lang="ru-RU" sz="1400" dirty="0" err="1"/>
              <a:t>SSD_Ultra_Plus_Policy</a:t>
            </a:r>
            <a:r>
              <a:rPr lang="ru-RU" sz="1400" dirty="0"/>
              <a:t>).</a:t>
            </a:r>
            <a:endParaRPr lang="en-RU" sz="1400" dirty="0"/>
          </a:p>
          <a:p>
            <a:r>
              <a:rPr lang="ru-RU" sz="1400" dirty="0"/>
              <a:t> </a:t>
            </a:r>
          </a:p>
          <a:p>
            <a:endParaRPr lang="en-RU" sz="1400" dirty="0"/>
          </a:p>
          <a:p>
            <a:r>
              <a:rPr lang="ru-RU" sz="1400" dirty="0"/>
              <a:t>Распределение ресурсов в системе:</a:t>
            </a:r>
            <a:endParaRPr lang="en-RU" sz="1400" dirty="0"/>
          </a:p>
        </p:txBody>
      </p:sp>
    </p:spTree>
    <p:extLst>
      <p:ext uri="{BB962C8B-B14F-4D97-AF65-F5344CB8AC3E}">
        <p14:creationId xmlns:p14="http://schemas.microsoft.com/office/powerpoint/2010/main" val="31759250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Тес</a:t>
            </a:r>
            <a:r>
              <a:rPr lang="ru-RU" sz="2391" b="1" cap="all" dirty="0">
                <a:solidFill>
                  <a:srgbClr val="243857"/>
                </a:solidFill>
                <a:latin typeface="Arial Narrow"/>
                <a:sym typeface="Arial Narrow"/>
              </a:rPr>
              <a:t>тирова</a:t>
            </a: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ние постоянной нагрузкой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36F6FDC-847F-A947-AE2A-E1A34A8E32F9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8984D6E-5BB4-9B48-87E7-6BEE74E2D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20" y="1600200"/>
            <a:ext cx="6235958" cy="29950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269F5C-ECC4-8A44-ACDF-D9423524A260}"/>
              </a:ext>
            </a:extLst>
          </p:cNvPr>
          <p:cNvSpPr txBox="1"/>
          <p:nvPr/>
        </p:nvSpPr>
        <p:spPr>
          <a:xfrm>
            <a:off x="535939" y="13070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43857"/>
                </a:solidFill>
              </a:rPr>
              <a:t>График нагрузки ресивера (</a:t>
            </a:r>
            <a:r>
              <a:rPr lang="en-US" b="1" dirty="0">
                <a:solidFill>
                  <a:srgbClr val="243857"/>
                </a:solidFill>
              </a:rPr>
              <a:t>RPS</a:t>
            </a:r>
            <a:r>
              <a:rPr lang="ru-RU" b="1" dirty="0">
                <a:solidFill>
                  <a:srgbClr val="243857"/>
                </a:solidFill>
              </a:rPr>
              <a:t>) от времени:</a:t>
            </a:r>
            <a:endParaRPr lang="en-RU" dirty="0">
              <a:solidFill>
                <a:srgbClr val="243857"/>
              </a:solidFill>
            </a:endParaRPr>
          </a:p>
        </p:txBody>
      </p:sp>
      <p:pic>
        <p:nvPicPr>
          <p:cNvPr id="15" name="image2.png">
            <a:extLst>
              <a:ext uri="{FF2B5EF4-FFF2-40B4-BE49-F238E27FC236}">
                <a16:creationId xmlns:a16="http://schemas.microsoft.com/office/drawing/2014/main" id="{E692FEE7-6DFA-4146-A865-A5099019091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33400" y="4489449"/>
            <a:ext cx="8113299" cy="183513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713801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Тес</a:t>
            </a:r>
            <a:r>
              <a:rPr lang="ru-RU" sz="2391" b="1" cap="all" dirty="0">
                <a:solidFill>
                  <a:srgbClr val="243857"/>
                </a:solidFill>
                <a:latin typeface="Arial Narrow"/>
                <a:sym typeface="Arial Narrow"/>
              </a:rPr>
              <a:t>тирова</a:t>
            </a: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ние постоянной нагрузкой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36F6FDC-847F-A947-AE2A-E1A34A8E32F9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69F5C-ECC4-8A44-ACDF-D9423524A260}"/>
              </a:ext>
            </a:extLst>
          </p:cNvPr>
          <p:cNvSpPr txBox="1"/>
          <p:nvPr/>
        </p:nvSpPr>
        <p:spPr>
          <a:xfrm>
            <a:off x="535939" y="1383268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43857"/>
                </a:solidFill>
              </a:rPr>
              <a:t>Метрики </a:t>
            </a:r>
            <a:r>
              <a:rPr lang="en-US" b="1" dirty="0">
                <a:solidFill>
                  <a:srgbClr val="243857"/>
                </a:solidFill>
              </a:rPr>
              <a:t>Kafka connect</a:t>
            </a:r>
            <a:r>
              <a:rPr lang="ru-RU" b="1" dirty="0">
                <a:solidFill>
                  <a:srgbClr val="243857"/>
                </a:solidFill>
              </a:rPr>
              <a:t>:</a:t>
            </a:r>
            <a:endParaRPr lang="en-RU" dirty="0">
              <a:solidFill>
                <a:srgbClr val="243857"/>
              </a:solidFill>
            </a:endParaRPr>
          </a:p>
        </p:txBody>
      </p:sp>
      <p:pic>
        <p:nvPicPr>
          <p:cNvPr id="12" name="image3.png">
            <a:extLst>
              <a:ext uri="{FF2B5EF4-FFF2-40B4-BE49-F238E27FC236}">
                <a16:creationId xmlns:a16="http://schemas.microsoft.com/office/drawing/2014/main" id="{C981227C-DE40-9946-87B0-D414DCAD0E1D}"/>
              </a:ext>
            </a:extLst>
          </p:cNvPr>
          <p:cNvPicPr/>
          <p:nvPr/>
        </p:nvPicPr>
        <p:blipFill rotWithShape="1">
          <a:blip r:embed="rId4"/>
          <a:srcRect r="49531" b="67346"/>
          <a:stretch/>
        </p:blipFill>
        <p:spPr>
          <a:xfrm>
            <a:off x="845068" y="2178052"/>
            <a:ext cx="7453864" cy="25018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39289552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Тес</a:t>
            </a:r>
            <a:r>
              <a:rPr lang="ru-RU" sz="2391" b="1" cap="all" dirty="0">
                <a:solidFill>
                  <a:srgbClr val="243857"/>
                </a:solidFill>
                <a:latin typeface="Arial Narrow"/>
                <a:sym typeface="Arial Narrow"/>
              </a:rPr>
              <a:t>тирова</a:t>
            </a: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ние постоянной нагрузкой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36F6FDC-847F-A947-AE2A-E1A34A8E32F9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69F5C-ECC4-8A44-ACDF-D9423524A260}"/>
              </a:ext>
            </a:extLst>
          </p:cNvPr>
          <p:cNvSpPr txBox="1"/>
          <p:nvPr/>
        </p:nvSpPr>
        <p:spPr>
          <a:xfrm>
            <a:off x="535938" y="1295400"/>
            <a:ext cx="594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43857"/>
                </a:solidFill>
              </a:rPr>
              <a:t>График нагрузки кассандры на чтение (</a:t>
            </a:r>
            <a:r>
              <a:rPr lang="en-GB" b="1" dirty="0">
                <a:solidFill>
                  <a:srgbClr val="243857"/>
                </a:solidFill>
              </a:rPr>
              <a:t>RPS) </a:t>
            </a:r>
            <a:r>
              <a:rPr lang="ru-RU" b="1" dirty="0">
                <a:solidFill>
                  <a:srgbClr val="243857"/>
                </a:solidFill>
              </a:rPr>
              <a:t>от времени:</a:t>
            </a:r>
            <a:endParaRPr lang="en-RU" dirty="0">
              <a:solidFill>
                <a:srgbClr val="243857"/>
              </a:solidFill>
            </a:endParaRPr>
          </a:p>
        </p:txBody>
      </p:sp>
      <p:pic>
        <p:nvPicPr>
          <p:cNvPr id="12" name="image7.png">
            <a:extLst>
              <a:ext uri="{FF2B5EF4-FFF2-40B4-BE49-F238E27FC236}">
                <a16:creationId xmlns:a16="http://schemas.microsoft.com/office/drawing/2014/main" id="{7DD57E04-CFAF-0346-A586-1506C9D941F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511935" y="1638300"/>
            <a:ext cx="6120130" cy="2933700"/>
          </a:xfrm>
          <a:prstGeom prst="rect">
            <a:avLst/>
          </a:prstGeom>
          <a:ln/>
        </p:spPr>
      </p:pic>
      <p:pic>
        <p:nvPicPr>
          <p:cNvPr id="13" name="image4.png">
            <a:extLst>
              <a:ext uri="{FF2B5EF4-FFF2-40B4-BE49-F238E27FC236}">
                <a16:creationId xmlns:a16="http://schemas.microsoft.com/office/drawing/2014/main" id="{2FF1CC1C-CDB8-CC4C-AC65-9322BF9A6602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87478" y="4495800"/>
            <a:ext cx="8169043" cy="19494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151000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Стресс тест чтения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36F6FDC-847F-A947-AE2A-E1A34A8E32F9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69F5C-ECC4-8A44-ACDF-D9423524A260}"/>
              </a:ext>
            </a:extLst>
          </p:cNvPr>
          <p:cNvSpPr txBox="1"/>
          <p:nvPr/>
        </p:nvSpPr>
        <p:spPr>
          <a:xfrm>
            <a:off x="535938" y="1295400"/>
            <a:ext cx="594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43857"/>
                </a:solidFill>
              </a:rPr>
              <a:t>График нагрузки кассандры на чтение (</a:t>
            </a:r>
            <a:r>
              <a:rPr lang="en-GB" b="1" dirty="0">
                <a:solidFill>
                  <a:srgbClr val="243857"/>
                </a:solidFill>
              </a:rPr>
              <a:t>RPS) </a:t>
            </a:r>
            <a:r>
              <a:rPr lang="ru-RU" b="1" dirty="0">
                <a:solidFill>
                  <a:srgbClr val="243857"/>
                </a:solidFill>
              </a:rPr>
              <a:t>от времени:</a:t>
            </a:r>
            <a:endParaRPr lang="en-RU" dirty="0">
              <a:solidFill>
                <a:srgbClr val="243857"/>
              </a:solidFill>
            </a:endParaRPr>
          </a:p>
        </p:txBody>
      </p:sp>
      <p:pic>
        <p:nvPicPr>
          <p:cNvPr id="10" name="image14.png">
            <a:extLst>
              <a:ext uri="{FF2B5EF4-FFF2-40B4-BE49-F238E27FC236}">
                <a16:creationId xmlns:a16="http://schemas.microsoft.com/office/drawing/2014/main" id="{433E8511-91C7-3148-9CEA-D24C4A737E3E}"/>
              </a:ext>
            </a:extLst>
          </p:cNvPr>
          <p:cNvPicPr/>
          <p:nvPr/>
        </p:nvPicPr>
        <p:blipFill rotWithShape="1">
          <a:blip r:embed="rId4"/>
          <a:srcRect t="7659" b="5532"/>
          <a:stretch/>
        </p:blipFill>
        <p:spPr>
          <a:xfrm>
            <a:off x="1511935" y="1600200"/>
            <a:ext cx="6120130" cy="2590800"/>
          </a:xfrm>
          <a:prstGeom prst="rect">
            <a:avLst/>
          </a:prstGeom>
          <a:ln/>
        </p:spPr>
      </p:pic>
      <p:pic>
        <p:nvPicPr>
          <p:cNvPr id="14" name="image12.png">
            <a:extLst>
              <a:ext uri="{FF2B5EF4-FFF2-40B4-BE49-F238E27FC236}">
                <a16:creationId xmlns:a16="http://schemas.microsoft.com/office/drawing/2014/main" id="{8193ECAF-BDB8-3747-95F9-6E2008D44804}"/>
              </a:ext>
            </a:extLst>
          </p:cNvPr>
          <p:cNvPicPr/>
          <p:nvPr/>
        </p:nvPicPr>
        <p:blipFill rotWithShape="1">
          <a:blip r:embed="rId5"/>
          <a:srcRect b="13876"/>
          <a:stretch/>
        </p:blipFill>
        <p:spPr>
          <a:xfrm>
            <a:off x="1511935" y="4191000"/>
            <a:ext cx="6120130" cy="2286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589474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Стресс тест записи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36F6FDC-847F-A947-AE2A-E1A34A8E32F9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69F5C-ECC4-8A44-ACDF-D9423524A260}"/>
              </a:ext>
            </a:extLst>
          </p:cNvPr>
          <p:cNvSpPr txBox="1"/>
          <p:nvPr/>
        </p:nvSpPr>
        <p:spPr>
          <a:xfrm>
            <a:off x="535938" y="1459468"/>
            <a:ext cx="594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43857"/>
                </a:solidFill>
              </a:rPr>
              <a:t>График нагрузки ресивера (</a:t>
            </a:r>
            <a:r>
              <a:rPr lang="en-US" b="1" dirty="0">
                <a:solidFill>
                  <a:srgbClr val="243857"/>
                </a:solidFill>
              </a:rPr>
              <a:t>RPS</a:t>
            </a:r>
            <a:r>
              <a:rPr lang="ru-RU" b="1" dirty="0">
                <a:solidFill>
                  <a:srgbClr val="243857"/>
                </a:solidFill>
              </a:rPr>
              <a:t>) от времени:</a:t>
            </a:r>
            <a:endParaRPr lang="en-RU" dirty="0">
              <a:solidFill>
                <a:srgbClr val="243857"/>
              </a:solidFill>
            </a:endParaRPr>
          </a:p>
        </p:txBody>
      </p:sp>
      <p:pic>
        <p:nvPicPr>
          <p:cNvPr id="12" name="image6.png">
            <a:extLst>
              <a:ext uri="{FF2B5EF4-FFF2-40B4-BE49-F238E27FC236}">
                <a16:creationId xmlns:a16="http://schemas.microsoft.com/office/drawing/2014/main" id="{4F62E06A-F32F-EB45-8FE9-DB2CE739F40D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33400" y="2209805"/>
            <a:ext cx="8056077" cy="32765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2556005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825287" y="6505277"/>
            <a:ext cx="169736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6113145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Постановка задачи</a:t>
            </a:r>
            <a:endParaRPr sz="2391" b="1" cap="all" dirty="0">
              <a:solidFill>
                <a:srgbClr val="253957"/>
              </a:solidFill>
              <a:latin typeface="Arial Narrow"/>
              <a:sym typeface="Arial Narrow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8663B373-3C6D-4ED2-ACE0-B7056E9889E6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2D6429A-0408-45AC-A993-3AFB4506ACE1}"/>
              </a:ext>
            </a:extLst>
          </p:cNvPr>
          <p:cNvSpPr txBox="1"/>
          <p:nvPr/>
        </p:nvSpPr>
        <p:spPr>
          <a:xfrm>
            <a:off x="519991" y="1657796"/>
            <a:ext cx="8093432" cy="192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u-RU" dirty="0">
                <a:latin typeface="Calibri"/>
                <a:cs typeface="Calibri"/>
              </a:rPr>
              <a:t>Вход:</a:t>
            </a:r>
          </a:p>
          <a:p>
            <a:pPr marL="490538" indent="-276225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Calibri"/>
                <a:cs typeface="Calibri"/>
              </a:rPr>
              <a:t>Д</a:t>
            </a:r>
            <a:r>
              <a:rPr lang="ru-RU" dirty="0" err="1">
                <a:latin typeface="Calibri"/>
                <a:cs typeface="Calibri"/>
              </a:rPr>
              <a:t>ействия</a:t>
            </a:r>
            <a:r>
              <a:rPr lang="ru-RU" dirty="0">
                <a:latin typeface="Calibri"/>
                <a:cs typeface="Calibri"/>
              </a:rPr>
              <a:t> пользователей в онлайн-кинотеатре </a:t>
            </a:r>
            <a:r>
              <a:rPr lang="en-US" dirty="0">
                <a:latin typeface="Calibri"/>
                <a:cs typeface="Calibri"/>
              </a:rPr>
              <a:t>KION </a:t>
            </a:r>
            <a:r>
              <a:rPr lang="en-US" dirty="0" err="1">
                <a:latin typeface="Calibri"/>
                <a:cs typeface="Calibri"/>
              </a:rPr>
              <a:t>в</a:t>
            </a:r>
            <a:r>
              <a:rPr lang="ru-RU" dirty="0">
                <a:latin typeface="Calibri"/>
                <a:cs typeface="Calibri"/>
              </a:rPr>
              <a:t> формате:</a:t>
            </a:r>
          </a:p>
          <a:p>
            <a:pPr marL="490538" algn="just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714375" algn="just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user_id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1,</a:t>
            </a:r>
          </a:p>
          <a:p>
            <a:pPr marL="714375" algn="just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video_id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1,</a:t>
            </a:r>
          </a:p>
          <a:p>
            <a:pPr marL="714375" algn="just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event_type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1,</a:t>
            </a:r>
          </a:p>
          <a:p>
            <a:pPr marL="714375" algn="just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event_time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”: 1</a:t>
            </a:r>
          </a:p>
          <a:p>
            <a:pPr marL="490538" algn="just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7E2541AF-C449-D24C-81E3-180895BB5E8C}"/>
              </a:ext>
            </a:extLst>
          </p:cNvPr>
          <p:cNvSpPr txBox="1"/>
          <p:nvPr/>
        </p:nvSpPr>
        <p:spPr>
          <a:xfrm>
            <a:off x="519991" y="4121259"/>
            <a:ext cx="8093432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>
                <a:latin typeface="Calibri"/>
                <a:cs typeface="Calibri"/>
              </a:rPr>
              <a:t>В</a:t>
            </a:r>
            <a:r>
              <a:rPr lang="ru-RU" dirty="0">
                <a:latin typeface="Calibri"/>
                <a:cs typeface="Calibri"/>
              </a:rPr>
              <a:t>ыход:</a:t>
            </a:r>
          </a:p>
          <a:p>
            <a:pPr marL="490538" indent="-276225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/>
                <a:cs typeface="Calibri"/>
              </a:rPr>
              <a:t>Получение истории просмотров конкретного пользователя</a:t>
            </a:r>
          </a:p>
          <a:p>
            <a:pPr marL="490538" indent="-276225" algn="just">
              <a:buFont typeface="Arial" panose="020B0604020202020204" pitchFamily="34" charset="0"/>
              <a:buChar char="•"/>
            </a:pPr>
            <a:r>
              <a:rPr lang="ru-RU" dirty="0">
                <a:latin typeface="Calibri"/>
                <a:cs typeface="Calibri"/>
              </a:rPr>
              <a:t>Выполнение аналитических запросов по всем событиям</a:t>
            </a:r>
          </a:p>
        </p:txBody>
      </p:sp>
    </p:spTree>
    <p:extLst>
      <p:ext uri="{BB962C8B-B14F-4D97-AF65-F5344CB8AC3E}">
        <p14:creationId xmlns:p14="http://schemas.microsoft.com/office/powerpoint/2010/main" val="267649590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Стресс тест записи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36F6FDC-847F-A947-AE2A-E1A34A8E32F9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69F5C-ECC4-8A44-ACDF-D9423524A260}"/>
              </a:ext>
            </a:extLst>
          </p:cNvPr>
          <p:cNvSpPr txBox="1"/>
          <p:nvPr/>
        </p:nvSpPr>
        <p:spPr>
          <a:xfrm>
            <a:off x="535938" y="1524000"/>
            <a:ext cx="594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243857"/>
                </a:solidFill>
              </a:rPr>
              <a:t>Метрики </a:t>
            </a:r>
            <a:r>
              <a:rPr lang="en-US" b="1" dirty="0">
                <a:solidFill>
                  <a:srgbClr val="243857"/>
                </a:solidFill>
              </a:rPr>
              <a:t>Kafka connect:</a:t>
            </a:r>
            <a:endParaRPr lang="en-RU" dirty="0">
              <a:solidFill>
                <a:srgbClr val="243857"/>
              </a:solidFill>
            </a:endParaRPr>
          </a:p>
        </p:txBody>
      </p:sp>
      <p:pic>
        <p:nvPicPr>
          <p:cNvPr id="10" name="image13.png">
            <a:extLst>
              <a:ext uri="{FF2B5EF4-FFF2-40B4-BE49-F238E27FC236}">
                <a16:creationId xmlns:a16="http://schemas.microsoft.com/office/drawing/2014/main" id="{731F9862-2C9F-A948-BAD9-2DBA1227D29C}"/>
              </a:ext>
            </a:extLst>
          </p:cNvPr>
          <p:cNvPicPr/>
          <p:nvPr/>
        </p:nvPicPr>
        <p:blipFill rotWithShape="1">
          <a:blip r:embed="rId4"/>
          <a:srcRect t="1896" r="50000" b="66601"/>
          <a:stretch/>
        </p:blipFill>
        <p:spPr>
          <a:xfrm>
            <a:off x="725717" y="2438400"/>
            <a:ext cx="7656283" cy="253261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5634490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763000" y="6505277"/>
            <a:ext cx="2320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Тест чтения при предельном размере страницы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436F6FDC-847F-A947-AE2A-E1A34A8E32F9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69F5C-ECC4-8A44-ACDF-D9423524A260}"/>
              </a:ext>
            </a:extLst>
          </p:cNvPr>
          <p:cNvSpPr txBox="1"/>
          <p:nvPr/>
        </p:nvSpPr>
        <p:spPr>
          <a:xfrm>
            <a:off x="535938" y="1230868"/>
            <a:ext cx="5941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Графики нагрузки кассандры (</a:t>
            </a:r>
            <a:r>
              <a:rPr lang="en-US" b="1" dirty="0"/>
              <a:t>RPS</a:t>
            </a:r>
            <a:r>
              <a:rPr lang="ru-RU" b="1" dirty="0"/>
              <a:t>) от времени:</a:t>
            </a:r>
            <a:endParaRPr lang="en-RU" dirty="0"/>
          </a:p>
        </p:txBody>
      </p:sp>
      <p:pic>
        <p:nvPicPr>
          <p:cNvPr id="12" name="image8.png">
            <a:extLst>
              <a:ext uri="{FF2B5EF4-FFF2-40B4-BE49-F238E27FC236}">
                <a16:creationId xmlns:a16="http://schemas.microsoft.com/office/drawing/2014/main" id="{F5CD5440-5A1A-6149-9C2E-15E957564119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74229" y="1619255"/>
            <a:ext cx="8395542" cy="2038345"/>
          </a:xfrm>
          <a:prstGeom prst="rect">
            <a:avLst/>
          </a:prstGeom>
          <a:ln/>
        </p:spPr>
      </p:pic>
      <p:pic>
        <p:nvPicPr>
          <p:cNvPr id="13" name="image9.png">
            <a:extLst>
              <a:ext uri="{FF2B5EF4-FFF2-40B4-BE49-F238E27FC236}">
                <a16:creationId xmlns:a16="http://schemas.microsoft.com/office/drawing/2014/main" id="{5A3CEEFA-0865-1C40-A981-42E292CE602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511935" y="3635077"/>
            <a:ext cx="6120130" cy="28702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283826105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686800" y="6505277"/>
            <a:ext cx="3082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ключевые вызовы и Сложности разработки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F8B2D7C-AA82-4432-8296-3697857CF011}"/>
              </a:ext>
            </a:extLst>
          </p:cNvPr>
          <p:cNvSpPr txBox="1"/>
          <p:nvPr/>
        </p:nvSpPr>
        <p:spPr>
          <a:xfrm>
            <a:off x="519991" y="1447800"/>
            <a:ext cx="8093432" cy="4493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>
                <a:latin typeface="Calibri"/>
                <a:cs typeface="Calibri"/>
              </a:rPr>
              <a:t>Интервью и сбор требований: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libri"/>
                <a:cs typeface="Calibri"/>
              </a:rPr>
              <a:t>Не в полной мере проработали вопросы перед интервью с заказчиком, из-за чего на первых этапах возникло недопонимание конечного результата.</a:t>
            </a:r>
          </a:p>
          <a:p>
            <a:endParaRPr lang="ru-RU" sz="1600" dirty="0">
              <a:latin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ru-RU" sz="1600" dirty="0">
                <a:latin typeface="Calibri"/>
                <a:cs typeface="Calibri"/>
              </a:rPr>
              <a:t>Проектирование и архитектура: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libri"/>
                <a:cs typeface="Calibri"/>
              </a:rPr>
              <a:t>Из-за недостаточных знаний в области высоконагруженных систем много времени ушло на изучение и аналитику существующих технологий.</a:t>
            </a:r>
          </a:p>
          <a:p>
            <a:endParaRPr lang="ru-RU" sz="1600" dirty="0">
              <a:latin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ru-RU" sz="1600" dirty="0">
                <a:latin typeface="Calibri"/>
                <a:cs typeface="Calibri"/>
              </a:rPr>
              <a:t>Разработка: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libri"/>
                <a:cs typeface="Calibri"/>
              </a:rPr>
              <a:t>Из-за отсутствия опыта конфигурирования виртуальных дата-центров и виртуальных машин много времени ушло на конфигурацию среды для развёртывания системы.</a:t>
            </a:r>
          </a:p>
          <a:p>
            <a:endParaRPr lang="ru-RU" sz="1600" dirty="0">
              <a:latin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ru-RU" sz="1600" dirty="0">
                <a:latin typeface="Calibri"/>
                <a:cs typeface="Calibri"/>
              </a:rPr>
              <a:t>Тестирование: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libri"/>
                <a:cs typeface="Calibri"/>
              </a:rPr>
              <a:t>Из-за отсутствия подробного описания работы с </a:t>
            </a:r>
            <a:r>
              <a:rPr lang="ru-RU" sz="1600" dirty="0" err="1">
                <a:latin typeface="Calibri"/>
                <a:cs typeface="Calibri"/>
              </a:rPr>
              <a:t>фреймворками</a:t>
            </a:r>
            <a:r>
              <a:rPr lang="ru-RU" sz="1600" dirty="0">
                <a:latin typeface="Calibri"/>
                <a:cs typeface="Calibri"/>
              </a:rPr>
              <a:t> для нагрузочного тестирования ушло много времени на подготовку к тестированию;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Calibri"/>
                <a:cs typeface="Calibri"/>
              </a:rPr>
              <a:t>Часть времени незапланированно пропало из-за некорректной работы </a:t>
            </a:r>
            <a:r>
              <a:rPr lang="en-US" sz="1600" dirty="0">
                <a:latin typeface="Calibri"/>
                <a:cs typeface="Calibri"/>
              </a:rPr>
              <a:t>Yandex Tank </a:t>
            </a:r>
            <a:r>
              <a:rPr lang="ru-RU" sz="1600" dirty="0">
                <a:latin typeface="Calibri"/>
                <a:cs typeface="Calibri"/>
              </a:rPr>
              <a:t>на архитектуре </a:t>
            </a:r>
            <a:r>
              <a:rPr lang="ru-RU" sz="1600" dirty="0" err="1">
                <a:latin typeface="Calibri"/>
                <a:cs typeface="Calibri"/>
              </a:rPr>
              <a:t>A</a:t>
            </a:r>
            <a:r>
              <a:rPr lang="en-US" sz="1600" dirty="0">
                <a:latin typeface="Calibri"/>
                <a:cs typeface="Calibri"/>
              </a:rPr>
              <a:t>RM64</a:t>
            </a:r>
            <a:r>
              <a:rPr lang="ru-RU" sz="1600" dirty="0">
                <a:latin typeface="Calibri"/>
                <a:cs typeface="Calibri"/>
              </a:rPr>
              <a:t>.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B123582D-CEBC-F845-85D9-121C8587C8E8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0851622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686800" y="6505277"/>
            <a:ext cx="308223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Командный подход и распределение ролей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6BA624D8-A7F0-4E45-B692-D564365CFF95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734EF0-8A97-044C-817E-7BE1E50F6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489715"/>
              </p:ext>
            </p:extLst>
          </p:nvPr>
        </p:nvGraphicFramePr>
        <p:xfrm>
          <a:off x="1604962" y="1219200"/>
          <a:ext cx="5934075" cy="3429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47470">
                  <a:extLst>
                    <a:ext uri="{9D8B030D-6E8A-4147-A177-3AD203B41FA5}">
                      <a16:colId xmlns:a16="http://schemas.microsoft.com/office/drawing/2014/main" val="4291016642"/>
                    </a:ext>
                  </a:extLst>
                </a:gridCol>
                <a:gridCol w="4586605">
                  <a:extLst>
                    <a:ext uri="{9D8B030D-6E8A-4147-A177-3AD203B41FA5}">
                      <a16:colId xmlns:a16="http://schemas.microsoft.com/office/drawing/2014/main" val="16166906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Сафонов Николай 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Разработчик, </a:t>
                      </a:r>
                      <a:r>
                        <a:rPr lang="ru-RU" sz="1100" dirty="0" err="1">
                          <a:effectLst/>
                        </a:rPr>
                        <a:t>тестировщик</a:t>
                      </a:r>
                      <a:r>
                        <a:rPr lang="ru-RU" sz="1100" dirty="0">
                          <a:effectLst/>
                        </a:rPr>
                        <a:t>, </a:t>
                      </a:r>
                      <a:r>
                        <a:rPr lang="ru-RU" sz="1100" dirty="0" err="1">
                          <a:effectLst/>
                        </a:rPr>
                        <a:t>девопс</a:t>
                      </a:r>
                      <a:endParaRPr lang="en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6072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Чертанов Денис</a:t>
                      </a:r>
                      <a:endParaRPr lang="en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Разработчик, </a:t>
                      </a:r>
                      <a:r>
                        <a:rPr lang="ru-RU" sz="1100" dirty="0" err="1">
                          <a:effectLst/>
                        </a:rPr>
                        <a:t>тестировщик</a:t>
                      </a:r>
                      <a:r>
                        <a:rPr lang="ru-RU" sz="1100" dirty="0">
                          <a:effectLst/>
                        </a:rPr>
                        <a:t>, </a:t>
                      </a:r>
                      <a:r>
                        <a:rPr lang="ru-RU" sz="1100" dirty="0" err="1">
                          <a:effectLst/>
                        </a:rPr>
                        <a:t>девопс</a:t>
                      </a:r>
                      <a:endParaRPr lang="en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0157275"/>
                  </a:ext>
                </a:extLst>
              </a:tr>
            </a:tbl>
          </a:graphicData>
        </a:graphic>
      </p:graphicFrame>
      <p:pic>
        <p:nvPicPr>
          <p:cNvPr id="10" name="image1.png" descr="Table&#10;&#10;Description automatically generated">
            <a:extLst>
              <a:ext uri="{FF2B5EF4-FFF2-40B4-BE49-F238E27FC236}">
                <a16:creationId xmlns:a16="http://schemas.microsoft.com/office/drawing/2014/main" id="{FBEAEEF0-3D28-E646-BAFE-6B9F136CD6CA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511935" y="1752600"/>
            <a:ext cx="6120130" cy="47371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3159094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608061" y="6440724"/>
            <a:ext cx="404661" cy="3333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Основные Результаты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3705ABEE-9ECB-7F4C-81B9-EEFD15F80297}"/>
              </a:ext>
            </a:extLst>
          </p:cNvPr>
          <p:cNvSpPr txBox="1"/>
          <p:nvPr/>
        </p:nvSpPr>
        <p:spPr>
          <a:xfrm>
            <a:off x="514629" y="2487617"/>
            <a:ext cx="8093432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2738" indent="-287338" algn="just">
              <a:buFont typeface="+mj-lt"/>
              <a:buAutoNum type="arabicPeriod"/>
            </a:pPr>
            <a:r>
              <a:rPr lang="ru-RU" dirty="0">
                <a:cs typeface="Calibri"/>
              </a:rPr>
              <a:t>Спроектировали архитектуру аналитического хранилища, удовлетворяющую поставленным требованиям к пропускной способности, масштабированию и доступности;</a:t>
            </a:r>
          </a:p>
          <a:p>
            <a:pPr marL="312738" indent="-287338" algn="just">
              <a:buFont typeface="+mj-lt"/>
              <a:buAutoNum type="arabicPeriod"/>
            </a:pPr>
            <a:r>
              <a:rPr lang="ru-RU" dirty="0">
                <a:cs typeface="Calibri"/>
              </a:rPr>
              <a:t>Разработали, развернули и сконфигурировали систему в МТС облаке на виртуальных дата-центрах;</a:t>
            </a:r>
          </a:p>
          <a:p>
            <a:pPr marL="312738" indent="-287338" algn="just">
              <a:buFont typeface="+mj-lt"/>
              <a:buAutoNum type="arabicPeriod"/>
            </a:pPr>
            <a:r>
              <a:rPr lang="ru-RU" dirty="0">
                <a:cs typeface="Calibri"/>
              </a:rPr>
              <a:t>Провели нагрузочное тестирование, подтвердив выполнение поставленных требований.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F4884CD-6EE6-6142-A849-AF5FD8CD121D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5711023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11266" y="274637"/>
            <a:ext cx="2128531" cy="20587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40890" y="2747926"/>
            <a:ext cx="727837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С</a:t>
            </a:r>
            <a:r>
              <a:rPr sz="4000" spc="-30" dirty="0">
                <a:latin typeface="Calibri"/>
                <a:cs typeface="Calibri"/>
              </a:rPr>
              <a:t>пас</a:t>
            </a:r>
            <a:r>
              <a:rPr sz="4000" spc="-40" dirty="0">
                <a:latin typeface="Calibri"/>
                <a:cs typeface="Calibri"/>
              </a:rPr>
              <a:t>и</a:t>
            </a:r>
            <a:r>
              <a:rPr sz="4000" spc="-35" dirty="0">
                <a:latin typeface="Calibri"/>
                <a:cs typeface="Calibri"/>
              </a:rPr>
              <a:t>б</a:t>
            </a:r>
            <a:r>
              <a:rPr sz="4000" dirty="0">
                <a:latin typeface="Calibri"/>
                <a:cs typeface="Calibri"/>
              </a:rPr>
              <a:t>о </a:t>
            </a:r>
            <a:r>
              <a:rPr sz="4000" spc="-30" dirty="0">
                <a:latin typeface="Calibri"/>
                <a:cs typeface="Calibri"/>
              </a:rPr>
              <a:t>з</a:t>
            </a:r>
            <a:r>
              <a:rPr sz="4000" dirty="0">
                <a:latin typeface="Calibri"/>
                <a:cs typeface="Calibri"/>
              </a:rPr>
              <a:t>а </a:t>
            </a:r>
            <a:r>
              <a:rPr sz="4000" spc="-35" dirty="0">
                <a:latin typeface="Calibri"/>
                <a:cs typeface="Calibri"/>
              </a:rPr>
              <a:t>вн</a:t>
            </a:r>
            <a:r>
              <a:rPr sz="4000" spc="-40" dirty="0">
                <a:latin typeface="Calibri"/>
                <a:cs typeface="Calibri"/>
              </a:rPr>
              <a:t>и</a:t>
            </a:r>
            <a:r>
              <a:rPr sz="4000" dirty="0">
                <a:latin typeface="Calibri"/>
                <a:cs typeface="Calibri"/>
              </a:rPr>
              <a:t>м</a:t>
            </a:r>
            <a:r>
              <a:rPr sz="4000" spc="-35" dirty="0">
                <a:latin typeface="Calibri"/>
                <a:cs typeface="Calibri"/>
              </a:rPr>
              <a:t>ан</a:t>
            </a:r>
            <a:r>
              <a:rPr sz="4000" spc="-40" dirty="0">
                <a:latin typeface="Calibri"/>
                <a:cs typeface="Calibri"/>
              </a:rPr>
              <a:t>и</a:t>
            </a:r>
            <a:r>
              <a:rPr sz="4000" spc="-25" dirty="0">
                <a:latin typeface="Calibri"/>
                <a:cs typeface="Calibri"/>
              </a:rPr>
              <a:t>е!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25</a:t>
            </a:fld>
            <a:endParaRPr sz="1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825287" y="6505277"/>
            <a:ext cx="169736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6113145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Цели и задачи проекта</a:t>
            </a:r>
            <a:endParaRPr sz="2391" b="1" cap="all" dirty="0">
              <a:solidFill>
                <a:srgbClr val="253957"/>
              </a:solidFill>
              <a:latin typeface="Arial Narrow"/>
              <a:sym typeface="Arial Narrow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8663B373-3C6D-4ED2-ACE0-B7056E9889E6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2D6429A-0408-45AC-A993-3AFB4506ACE1}"/>
              </a:ext>
            </a:extLst>
          </p:cNvPr>
          <p:cNvSpPr txBox="1"/>
          <p:nvPr/>
        </p:nvSpPr>
        <p:spPr>
          <a:xfrm>
            <a:off x="519991" y="1607403"/>
            <a:ext cx="8093432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just"/>
            <a:r>
              <a:rPr lang="ru-RU" dirty="0">
                <a:latin typeface="Calibri"/>
                <a:cs typeface="Calibri"/>
              </a:rPr>
              <a:t>Цель проекта: </a:t>
            </a:r>
            <a:endParaRPr lang="en-US" dirty="0">
              <a:latin typeface="Calibri"/>
              <a:cs typeface="Calibri"/>
            </a:endParaRPr>
          </a:p>
          <a:p>
            <a:pPr marL="357188" algn="just"/>
            <a:r>
              <a:rPr lang="en-US" dirty="0">
                <a:latin typeface="Calibri"/>
                <a:cs typeface="Calibri"/>
              </a:rPr>
              <a:t>Р</a:t>
            </a:r>
            <a:r>
              <a:rPr lang="ru-RU" dirty="0">
                <a:latin typeface="Calibri"/>
                <a:cs typeface="Calibri"/>
              </a:rPr>
              <a:t>азработать архитектуру аналитического хранилища для записи и чтения истории просмотров пользователя под высокой нагрузкой.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AC201E9-3A0A-4143-A536-B051A6A6DF2C}"/>
              </a:ext>
            </a:extLst>
          </p:cNvPr>
          <p:cNvSpPr txBox="1"/>
          <p:nvPr/>
        </p:nvSpPr>
        <p:spPr>
          <a:xfrm>
            <a:off x="496930" y="3166408"/>
            <a:ext cx="8093432" cy="19389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dirty="0">
                <a:cs typeface="Calibri"/>
              </a:rPr>
              <a:t>Основные задачи, выполненные командой:</a:t>
            </a:r>
          </a:p>
          <a:p>
            <a:pPr marL="714375" indent="-285750">
              <a:buFont typeface="+mj-lt"/>
              <a:buAutoNum type="arabicPeriod"/>
            </a:pPr>
            <a:r>
              <a:rPr lang="ru-RU" dirty="0">
                <a:cs typeface="Calibri"/>
              </a:rPr>
              <a:t>Придумать и описать механизм взаимодействия между клиентом и </a:t>
            </a:r>
            <a:r>
              <a:rPr lang="en-US" dirty="0">
                <a:cs typeface="Calibri"/>
              </a:rPr>
              <a:t>Receiver-</a:t>
            </a:r>
            <a:r>
              <a:rPr lang="en-US" dirty="0" err="1">
                <a:cs typeface="Calibri"/>
              </a:rPr>
              <a:t>с</a:t>
            </a:r>
            <a:r>
              <a:rPr lang="ru-RU" dirty="0" err="1">
                <a:cs typeface="Calibri"/>
              </a:rPr>
              <a:t>ервисом</a:t>
            </a:r>
            <a:r>
              <a:rPr lang="ru-RU" dirty="0">
                <a:cs typeface="Calibri"/>
              </a:rPr>
              <a:t>;</a:t>
            </a:r>
          </a:p>
          <a:p>
            <a:pPr marL="714375" indent="-285750">
              <a:buFont typeface="+mj-lt"/>
              <a:buAutoNum type="arabicPeriod"/>
            </a:pPr>
            <a:r>
              <a:rPr lang="ru-RU" dirty="0">
                <a:cs typeface="Calibri"/>
              </a:rPr>
              <a:t>Разработать механизм взаимодействия </a:t>
            </a:r>
            <a:r>
              <a:rPr lang="ru-RU" dirty="0" err="1">
                <a:cs typeface="Calibri"/>
              </a:rPr>
              <a:t>R</a:t>
            </a:r>
            <a:r>
              <a:rPr lang="en-US" dirty="0" err="1">
                <a:cs typeface="Calibri"/>
              </a:rPr>
              <a:t>eceiver-с</a:t>
            </a:r>
            <a:r>
              <a:rPr lang="ru-RU" dirty="0" err="1">
                <a:cs typeface="Calibri"/>
              </a:rPr>
              <a:t>ервиса</a:t>
            </a:r>
            <a:r>
              <a:rPr lang="ru-RU" dirty="0">
                <a:cs typeface="Calibri"/>
              </a:rPr>
              <a:t> и хранилища;</a:t>
            </a:r>
          </a:p>
          <a:p>
            <a:pPr marL="714375" indent="-285750">
              <a:buFont typeface="+mj-lt"/>
              <a:buAutoNum type="arabicPeriod"/>
            </a:pPr>
            <a:r>
              <a:rPr lang="ru-RU" dirty="0">
                <a:cs typeface="Calibri"/>
              </a:rPr>
              <a:t>Реализовать сбор метрик работы компонентов системы;</a:t>
            </a:r>
          </a:p>
          <a:p>
            <a:pPr marL="714375" indent="-285750">
              <a:buFont typeface="+mj-lt"/>
              <a:buAutoNum type="arabicPeriod"/>
            </a:pPr>
            <a:r>
              <a:rPr lang="ru-RU" dirty="0">
                <a:cs typeface="Calibri"/>
              </a:rPr>
              <a:t>Развернуть и сконфигурировать систему на виртуальных дата-центрах;</a:t>
            </a:r>
          </a:p>
          <a:p>
            <a:pPr marL="714375" indent="-285750">
              <a:buFont typeface="+mj-lt"/>
              <a:buAutoNum type="arabicPeriod"/>
            </a:pPr>
            <a:r>
              <a:rPr lang="ru-RU" dirty="0">
                <a:cs typeface="Calibri"/>
              </a:rPr>
              <a:t>Провести нагрузочное тестирование системы.</a:t>
            </a:r>
          </a:p>
        </p:txBody>
      </p:sp>
    </p:spTree>
    <p:extLst>
      <p:ext uri="{BB962C8B-B14F-4D97-AF65-F5344CB8AC3E}">
        <p14:creationId xmlns:p14="http://schemas.microsoft.com/office/powerpoint/2010/main" val="192638403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825287" y="6505277"/>
            <a:ext cx="169736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Требования к инструментам и технологиям</a:t>
            </a: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A388D86-CE39-4A1D-A923-390E54097925}"/>
              </a:ext>
            </a:extLst>
          </p:cNvPr>
          <p:cNvSpPr txBox="1"/>
          <p:nvPr/>
        </p:nvSpPr>
        <p:spPr>
          <a:xfrm>
            <a:off x="519991" y="1828800"/>
            <a:ext cx="809343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ru-RU" dirty="0">
                <a:cs typeface="Calibri"/>
              </a:rPr>
              <a:t>Требования к инструментам и технологиям:</a:t>
            </a:r>
          </a:p>
          <a:p>
            <a:pPr marL="714375" indent="-268288" algn="just">
              <a:buFont typeface="+mj-lt"/>
              <a:buAutoNum type="arabicPeriod"/>
            </a:pPr>
            <a:r>
              <a:rPr lang="ru-RU" dirty="0">
                <a:cs typeface="Calibri"/>
              </a:rPr>
              <a:t>Сервис должен быть разработан с использованием языка </a:t>
            </a:r>
            <a:r>
              <a:rPr lang="en-US" dirty="0">
                <a:cs typeface="Calibri"/>
              </a:rPr>
              <a:t>Go </a:t>
            </a:r>
            <a:r>
              <a:rPr lang="en-US" dirty="0" err="1">
                <a:cs typeface="Calibri"/>
              </a:rPr>
              <a:t>и</a:t>
            </a:r>
            <a:r>
              <a:rPr lang="ru-RU" dirty="0">
                <a:cs typeface="Calibri"/>
              </a:rPr>
              <a:t>ли </a:t>
            </a:r>
            <a:r>
              <a:rPr lang="ru-RU" dirty="0" err="1">
                <a:cs typeface="Calibri"/>
              </a:rPr>
              <a:t>J</a:t>
            </a:r>
            <a:r>
              <a:rPr lang="en-US" dirty="0">
                <a:cs typeface="Calibri"/>
              </a:rPr>
              <a:t>ava;</a:t>
            </a:r>
          </a:p>
          <a:p>
            <a:pPr marL="714375" indent="-268288" algn="just">
              <a:buFont typeface="+mj-lt"/>
              <a:buAutoNum type="arabicPeriod"/>
            </a:pPr>
            <a:r>
              <a:rPr lang="ru-RU" dirty="0"/>
              <a:t>Выбор базы данных, протокола общения и других </a:t>
            </a:r>
            <a:r>
              <a:rPr lang="ru-RU" dirty="0" err="1"/>
              <a:t>фреймворков</a:t>
            </a:r>
            <a:r>
              <a:rPr lang="ru-RU" dirty="0"/>
              <a:t> осуществляется в ходе разработки на основе требований устойчивости сервиса к нагрузкам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9747FF49-80D0-4E1E-A0BA-1139F6C7525E}"/>
              </a:ext>
            </a:extLst>
          </p:cNvPr>
          <p:cNvSpPr txBox="1"/>
          <p:nvPr/>
        </p:nvSpPr>
        <p:spPr>
          <a:xfrm>
            <a:off x="519991" y="3733800"/>
            <a:ext cx="8093432" cy="1384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dirty="0" err="1">
                <a:cs typeface="Calibri"/>
              </a:rPr>
              <a:t>Т</a:t>
            </a:r>
            <a:r>
              <a:rPr lang="ru-RU" dirty="0" err="1">
                <a:cs typeface="Calibri"/>
              </a:rPr>
              <a:t>ребования</a:t>
            </a:r>
            <a:r>
              <a:rPr lang="ru-RU" dirty="0">
                <a:cs typeface="Calibri"/>
              </a:rPr>
              <a:t> к продукту:</a:t>
            </a:r>
          </a:p>
          <a:p>
            <a:pPr marL="714375" indent="-268288">
              <a:buFont typeface="+mj-lt"/>
              <a:buAutoNum type="arabicPeriod"/>
            </a:pPr>
            <a:r>
              <a:rPr lang="ru-RU" dirty="0">
                <a:cs typeface="Calibri"/>
              </a:rPr>
              <a:t>Нагрузка на запись новых событий – 8000 </a:t>
            </a:r>
            <a:r>
              <a:rPr lang="en-US" dirty="0">
                <a:cs typeface="Calibri"/>
              </a:rPr>
              <a:t>RPS;</a:t>
            </a:r>
          </a:p>
          <a:p>
            <a:pPr marL="714375" indent="-268288">
              <a:buFont typeface="+mj-lt"/>
              <a:buAutoNum type="arabicPeriod"/>
            </a:pPr>
            <a:r>
              <a:rPr lang="ru-RU" dirty="0">
                <a:cs typeface="Calibri"/>
              </a:rPr>
              <a:t>Нагрузка на чтение – 2</a:t>
            </a:r>
            <a:r>
              <a:rPr lang="en-US" dirty="0">
                <a:cs typeface="Calibri"/>
              </a:rPr>
              <a:t>50 RPS;</a:t>
            </a:r>
          </a:p>
          <a:p>
            <a:pPr marL="714375" indent="-268288">
              <a:buFont typeface="+mj-lt"/>
              <a:buAutoNum type="arabicPeriod"/>
            </a:pPr>
            <a:r>
              <a:rPr lang="ru-RU" dirty="0">
                <a:cs typeface="Calibri"/>
              </a:rPr>
              <a:t>Доступность сервиса – 99.9%;</a:t>
            </a:r>
          </a:p>
          <a:p>
            <a:pPr marL="714375" indent="-268288">
              <a:buFont typeface="+mj-lt"/>
              <a:buAutoNum type="arabicPeriod"/>
            </a:pPr>
            <a:r>
              <a:rPr lang="ru-RU" dirty="0">
                <a:cs typeface="Calibri"/>
              </a:rPr>
              <a:t>В хранилище должны храниться все события за всё время.</a:t>
            </a:r>
            <a:endParaRPr dirty="0"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A4D5D3BA-134A-A547-9F6D-00506401AF82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828004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825287" y="6505277"/>
            <a:ext cx="169736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Анализ конкурентов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8945AFD8-3A96-CD4C-9459-7557F18295E2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122A0E1C-8FCD-E747-883C-243513383E85}"/>
              </a:ext>
            </a:extLst>
          </p:cNvPr>
          <p:cNvSpPr txBox="1"/>
          <p:nvPr/>
        </p:nvSpPr>
        <p:spPr>
          <a:xfrm>
            <a:off x="519991" y="1219200"/>
            <a:ext cx="80934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b="1" dirty="0" err="1"/>
              <a:t>Ivi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D5B40-CCB9-6341-A782-DAC7E61CD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260" y="3276600"/>
            <a:ext cx="6710893" cy="2627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E10A3B-9448-A14F-8DAE-F5DFB14CB8E0}"/>
              </a:ext>
            </a:extLst>
          </p:cNvPr>
          <p:cNvSpPr txBox="1"/>
          <p:nvPr/>
        </p:nvSpPr>
        <p:spPr>
          <a:xfrm>
            <a:off x="519991" y="1828800"/>
            <a:ext cx="3886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Clickhouse </a:t>
            </a:r>
            <a:r>
              <a:rPr lang="ru-RU" sz="1600" dirty="0"/>
              <a:t>хорошо подходит для выполнения аналитических запросов по большому объёму данных</a:t>
            </a:r>
            <a:endParaRPr lang="en-RU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7CBAE-1910-EF4E-85CF-9047CDFA137C}"/>
              </a:ext>
            </a:extLst>
          </p:cNvPr>
          <p:cNvSpPr txBox="1"/>
          <p:nvPr/>
        </p:nvSpPr>
        <p:spPr>
          <a:xfrm>
            <a:off x="4704162" y="1828800"/>
            <a:ext cx="3886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С</a:t>
            </a:r>
            <a:r>
              <a:rPr lang="en-US" sz="1600" dirty="0" err="1"/>
              <a:t>lickhouse</a:t>
            </a:r>
            <a:r>
              <a:rPr lang="en-US" sz="1600" dirty="0"/>
              <a:t> </a:t>
            </a:r>
            <a:r>
              <a:rPr lang="en-US" sz="1600" dirty="0" err="1"/>
              <a:t>н</a:t>
            </a:r>
            <a:r>
              <a:rPr lang="ru-RU" sz="1600" dirty="0"/>
              <a:t>е подходит для быстрого чтения массива данных по ключу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394550535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825287" y="6505277"/>
            <a:ext cx="169736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Анализ конкурентов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8945AFD8-3A96-CD4C-9459-7557F18295E2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59376807-A34A-574F-A69F-E67FF0CBDCB3}"/>
              </a:ext>
            </a:extLst>
          </p:cNvPr>
          <p:cNvSpPr txBox="1"/>
          <p:nvPr/>
        </p:nvSpPr>
        <p:spPr>
          <a:xfrm>
            <a:off x="519991" y="1219200"/>
            <a:ext cx="809343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b="1" dirty="0"/>
              <a:t>Spotify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5FEFFA-58A0-F04B-99F4-77A8ADBF8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182" y="2886134"/>
            <a:ext cx="6559050" cy="3362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1E55E-9D05-A34C-AE23-263B6184195D}"/>
              </a:ext>
            </a:extLst>
          </p:cNvPr>
          <p:cNvSpPr txBox="1"/>
          <p:nvPr/>
        </p:nvSpPr>
        <p:spPr>
          <a:xfrm>
            <a:off x="519991" y="1752600"/>
            <a:ext cx="3886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/>
              <a:t>H</a:t>
            </a:r>
            <a:r>
              <a:rPr lang="en-US" sz="1600" dirty="0" err="1"/>
              <a:t>adoop</a:t>
            </a:r>
            <a:r>
              <a:rPr lang="en-US" sz="1600" dirty="0"/>
              <a:t> </a:t>
            </a:r>
            <a:r>
              <a:rPr lang="en-US" sz="1600" dirty="0" err="1"/>
              <a:t>по</a:t>
            </a:r>
            <a:r>
              <a:rPr lang="ru-RU" sz="1600" dirty="0" err="1"/>
              <a:t>дходит</a:t>
            </a:r>
            <a:r>
              <a:rPr lang="ru-RU" sz="1600" dirty="0"/>
              <a:t> для </a:t>
            </a:r>
            <a:r>
              <a:rPr lang="ru-RU" sz="1600" dirty="0" err="1"/>
              <a:t>оффлайн</a:t>
            </a:r>
            <a:r>
              <a:rPr lang="ru-RU" sz="1600" dirty="0"/>
              <a:t> обработки большого объёма сырых данных</a:t>
            </a:r>
            <a:endParaRPr lang="en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71C10-730C-2843-99F6-FBD018B93238}"/>
              </a:ext>
            </a:extLst>
          </p:cNvPr>
          <p:cNvSpPr txBox="1"/>
          <p:nvPr/>
        </p:nvSpPr>
        <p:spPr>
          <a:xfrm>
            <a:off x="4704162" y="1752600"/>
            <a:ext cx="38862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Не реализован сценарий быстрого получения массива данных по ключу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287159722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825287" y="6505277"/>
            <a:ext cx="169736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Анализ конкурентов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8945AFD8-3A96-CD4C-9459-7557F18295E2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BF2EAAC5-4243-924F-9DC7-EF1EC2245854}"/>
              </a:ext>
            </a:extLst>
          </p:cNvPr>
          <p:cNvSpPr txBox="1"/>
          <p:nvPr/>
        </p:nvSpPr>
        <p:spPr>
          <a:xfrm>
            <a:off x="519991" y="1219200"/>
            <a:ext cx="390731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 sz="2000" b="1" dirty="0"/>
              <a:t>Netflix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5C630B-81F0-FD47-8C3B-8F863587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286" y="1676401"/>
            <a:ext cx="3907314" cy="42671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8FE413-3B3E-404D-97FB-1FDC5785386D}"/>
              </a:ext>
            </a:extLst>
          </p:cNvPr>
          <p:cNvSpPr txBox="1"/>
          <p:nvPr/>
        </p:nvSpPr>
        <p:spPr>
          <a:xfrm>
            <a:off x="519991" y="1876217"/>
            <a:ext cx="388620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Плюсы: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Есть онлайн и </a:t>
            </a:r>
            <a:r>
              <a:rPr lang="ru-RU" sz="1600" dirty="0" err="1"/>
              <a:t>оффлайн</a:t>
            </a:r>
            <a:r>
              <a:rPr lang="ru-RU" sz="1600" dirty="0"/>
              <a:t> сценарий обработки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архитектуре учитывается работа рекомендательных алгоритмов</a:t>
            </a:r>
            <a:endParaRPr lang="en-RU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49D79-74B7-7B40-AF3D-8F6CF44CCA64}"/>
              </a:ext>
            </a:extLst>
          </p:cNvPr>
          <p:cNvSpPr txBox="1"/>
          <p:nvPr/>
        </p:nvSpPr>
        <p:spPr>
          <a:xfrm>
            <a:off x="519991" y="3429000"/>
            <a:ext cx="3886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600" dirty="0"/>
              <a:t>Минусы: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Многие компоненты архитектуры избыточны для решения поставленной задачи</a:t>
            </a:r>
            <a:endParaRPr lang="en-RU" sz="1600" dirty="0"/>
          </a:p>
        </p:txBody>
      </p:sp>
    </p:spTree>
    <p:extLst>
      <p:ext uri="{BB962C8B-B14F-4D97-AF65-F5344CB8AC3E}">
        <p14:creationId xmlns:p14="http://schemas.microsoft.com/office/powerpoint/2010/main" val="5196986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825287" y="6505277"/>
            <a:ext cx="169736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Архитектура приложения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3076589-F7D7-DE45-B01F-8D0FC374D714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2EC9A-AE01-F541-805C-9338BB9E7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76" y="1768701"/>
            <a:ext cx="6563647" cy="41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972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Линия"/>
          <p:cNvSpPr/>
          <p:nvPr/>
        </p:nvSpPr>
        <p:spPr>
          <a:xfrm>
            <a:off x="553640" y="1107281"/>
            <a:ext cx="8036722" cy="0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32145" tIns="32145" rIns="32145" bIns="32145"/>
          <a:lstStyle/>
          <a:p>
            <a:endParaRPr sz="1266"/>
          </a:p>
        </p:txBody>
      </p:sp>
      <p:pic>
        <p:nvPicPr>
          <p:cNvPr id="12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1" y="293089"/>
            <a:ext cx="599790" cy="59979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Номер слайда"/>
          <p:cNvSpPr txBox="1">
            <a:spLocks noGrp="1"/>
          </p:cNvSpPr>
          <p:nvPr>
            <p:ph type="sldNum" sz="quarter" idx="4294967295"/>
          </p:nvPr>
        </p:nvSpPr>
        <p:spPr>
          <a:xfrm>
            <a:off x="8825287" y="6505277"/>
            <a:ext cx="169736" cy="27699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45F78CB8-CC7D-48EE-95E5-6D7135AAB8FA}"/>
              </a:ext>
            </a:extLst>
          </p:cNvPr>
          <p:cNvSpPr txBox="1"/>
          <p:nvPr/>
        </p:nvSpPr>
        <p:spPr>
          <a:xfrm>
            <a:off x="1295400" y="409024"/>
            <a:ext cx="7699623" cy="3679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ru-RU" sz="2391" b="1" cap="all" dirty="0">
                <a:solidFill>
                  <a:srgbClr val="253957"/>
                </a:solidFill>
                <a:latin typeface="Arial Narrow"/>
                <a:sym typeface="Arial Narrow"/>
              </a:rPr>
              <a:t>Слой записи событий</a:t>
            </a: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23076589-F7D7-DE45-B01F-8D0FC374D714}"/>
              </a:ext>
            </a:extLst>
          </p:cNvPr>
          <p:cNvSpPr txBox="1">
            <a:spLocks/>
          </p:cNvSpPr>
          <p:nvPr/>
        </p:nvSpPr>
        <p:spPr>
          <a:xfrm>
            <a:off x="535939" y="6553200"/>
            <a:ext cx="623595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/>
            <a:r>
              <a:rPr lang="ru-RU" sz="1200" b="1" cap="all" dirty="0">
                <a:solidFill>
                  <a:srgbClr val="253957"/>
                </a:solidFill>
                <a:latin typeface="Arial Narrow"/>
              </a:rPr>
              <a:t>Аналитическое хранилище для </a:t>
            </a:r>
            <a:r>
              <a:rPr lang="en-US" sz="1200" b="1" cap="all" dirty="0">
                <a:solidFill>
                  <a:srgbClr val="253957"/>
                </a:solidFill>
                <a:latin typeface="Arial Narrow"/>
              </a:rPr>
              <a:t>KION</a:t>
            </a:r>
            <a:endParaRPr lang="ru-RU" sz="1200" b="1" cap="all" dirty="0">
              <a:solidFill>
                <a:srgbClr val="253957"/>
              </a:solidFill>
              <a:latin typeface="Arial Narrow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0562BC-A10B-C244-BA17-3422CD292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501900"/>
            <a:ext cx="81280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3423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</TotalTime>
  <Words>1080</Words>
  <Application>Microsoft Macintosh PowerPoint</Application>
  <PresentationFormat>On-screen Show (4:3)</PresentationFormat>
  <Paragraphs>218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Narrow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Elena Pesotskaya</dc:creator>
  <cp:lastModifiedBy>Chertanov Denis</cp:lastModifiedBy>
  <cp:revision>155</cp:revision>
  <dcterms:created xsi:type="dcterms:W3CDTF">2019-03-10T14:25:34Z</dcterms:created>
  <dcterms:modified xsi:type="dcterms:W3CDTF">2022-03-29T23:18:59Z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2015-05-23T00:00:00Z</vt:filetime>
  </property>
  <property fmtid="{D5CDD505-2E9C-101B-9397-08002B2CF9AE}" pid="3" name="LastSaved">
    <vt:filetime>2019-03-10T00:00:00Z</vt:filetime>
  </property>
</Properties>
</file>